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  <p:sldMasterId id="2147483696" r:id="rId3"/>
    <p:sldMasterId id="2147483708" r:id="rId4"/>
    <p:sldMasterId id="2147483720" r:id="rId5"/>
    <p:sldMasterId id="2147483732" r:id="rId6"/>
  </p:sldMasterIdLst>
  <p:notesMasterIdLst>
    <p:notesMasterId r:id="rId47"/>
  </p:notesMasterIdLst>
  <p:handoutMasterIdLst>
    <p:handoutMasterId r:id="rId48"/>
  </p:handoutMasterIdLst>
  <p:sldIdLst>
    <p:sldId id="256" r:id="rId7"/>
    <p:sldId id="265" r:id="rId8"/>
    <p:sldId id="281" r:id="rId9"/>
    <p:sldId id="282" r:id="rId10"/>
    <p:sldId id="283" r:id="rId11"/>
    <p:sldId id="286" r:id="rId12"/>
    <p:sldId id="302" r:id="rId13"/>
    <p:sldId id="287" r:id="rId14"/>
    <p:sldId id="288" r:id="rId15"/>
    <p:sldId id="289" r:id="rId16"/>
    <p:sldId id="290" r:id="rId17"/>
    <p:sldId id="303" r:id="rId18"/>
    <p:sldId id="291" r:id="rId19"/>
    <p:sldId id="293" r:id="rId20"/>
    <p:sldId id="301" r:id="rId21"/>
    <p:sldId id="292" r:id="rId22"/>
    <p:sldId id="294" r:id="rId23"/>
    <p:sldId id="295" r:id="rId24"/>
    <p:sldId id="298" r:id="rId25"/>
    <p:sldId id="296" r:id="rId26"/>
    <p:sldId id="297" r:id="rId27"/>
    <p:sldId id="299" r:id="rId28"/>
    <p:sldId id="300" r:id="rId29"/>
    <p:sldId id="267" r:id="rId30"/>
    <p:sldId id="269" r:id="rId31"/>
    <p:sldId id="270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304" r:id="rId41"/>
    <p:sldId id="258" r:id="rId42"/>
    <p:sldId id="266" r:id="rId43"/>
    <p:sldId id="262" r:id="rId44"/>
    <p:sldId id="264" r:id="rId45"/>
    <p:sldId id="263" r:id="rId46"/>
  </p:sldIdLst>
  <p:sldSz cx="9144000" cy="6858000" type="screen4x3"/>
  <p:notesSz cx="6881813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65" autoAdjust="0"/>
    <p:restoredTop sz="95397" autoAdjust="0"/>
  </p:normalViewPr>
  <p:slideViewPr>
    <p:cSldViewPr snapToGrid="0">
      <p:cViewPr>
        <p:scale>
          <a:sx n="70" d="100"/>
          <a:sy n="70" d="100"/>
        </p:scale>
        <p:origin x="4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2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AFB91B-3503-4C9F-A25E-4A808DD1E105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</dgm:pt>
    <dgm:pt modelId="{02D81A3D-96CB-4B2C-9381-532603614704}">
      <dgm:prSet phldrT="[Text]"/>
      <dgm:spPr/>
      <dgm:t>
        <a:bodyPr/>
        <a:lstStyle/>
        <a:p>
          <a:r>
            <a:rPr lang="en-US" dirty="0" smtClean="0"/>
            <a:t>Partition tolerant</a:t>
          </a:r>
          <a:endParaRPr lang="en-US" dirty="0"/>
        </a:p>
      </dgm:t>
    </dgm:pt>
    <dgm:pt modelId="{3A2D9BD5-20C8-4C50-9204-0DEB92A30F11}" type="parTrans" cxnId="{97435315-47BF-438D-958E-78AF1549C899}">
      <dgm:prSet/>
      <dgm:spPr/>
      <dgm:t>
        <a:bodyPr/>
        <a:lstStyle/>
        <a:p>
          <a:endParaRPr lang="en-US"/>
        </a:p>
      </dgm:t>
    </dgm:pt>
    <dgm:pt modelId="{50B32CE1-3FA2-4F27-A529-C0E7696826F4}" type="sibTrans" cxnId="{97435315-47BF-438D-958E-78AF1549C899}">
      <dgm:prSet/>
      <dgm:spPr/>
      <dgm:t>
        <a:bodyPr/>
        <a:lstStyle/>
        <a:p>
          <a:endParaRPr lang="en-US"/>
        </a:p>
      </dgm:t>
    </dgm:pt>
    <dgm:pt modelId="{9F741120-9200-4306-83DA-FAE35562382A}">
      <dgm:prSet phldrT="[Text]"/>
      <dgm:spPr/>
      <dgm:t>
        <a:bodyPr/>
        <a:lstStyle/>
        <a:p>
          <a:r>
            <a:rPr lang="en-US" dirty="0" smtClean="0"/>
            <a:t>Consistent</a:t>
          </a:r>
          <a:endParaRPr lang="en-US" dirty="0"/>
        </a:p>
      </dgm:t>
    </dgm:pt>
    <dgm:pt modelId="{C6EEB1A5-81D2-47E3-AE93-F15AF3B177A6}" type="parTrans" cxnId="{BA8F9821-B390-48B7-847B-1C818BD2BCA3}">
      <dgm:prSet/>
      <dgm:spPr/>
      <dgm:t>
        <a:bodyPr/>
        <a:lstStyle/>
        <a:p>
          <a:endParaRPr lang="en-US"/>
        </a:p>
      </dgm:t>
    </dgm:pt>
    <dgm:pt modelId="{EC7D28E9-AC6B-44F3-8EB7-E53EF51B2A78}" type="sibTrans" cxnId="{BA8F9821-B390-48B7-847B-1C818BD2BCA3}">
      <dgm:prSet/>
      <dgm:spPr/>
      <dgm:t>
        <a:bodyPr/>
        <a:lstStyle/>
        <a:p>
          <a:endParaRPr lang="en-US"/>
        </a:p>
      </dgm:t>
    </dgm:pt>
    <dgm:pt modelId="{3C986F48-0C6C-44BC-BB3D-B4B40054381D}">
      <dgm:prSet phldrT="[Text]"/>
      <dgm:spPr/>
      <dgm:t>
        <a:bodyPr/>
        <a:lstStyle/>
        <a:p>
          <a:r>
            <a:rPr lang="en-US" smtClean="0"/>
            <a:t>Available</a:t>
          </a:r>
          <a:endParaRPr lang="en-US" dirty="0"/>
        </a:p>
      </dgm:t>
    </dgm:pt>
    <dgm:pt modelId="{087FCF69-F38A-4767-B4A5-3B179808ED9A}" type="parTrans" cxnId="{F9546045-0EA0-491B-8A1C-FBBA28BCDCEA}">
      <dgm:prSet/>
      <dgm:spPr/>
      <dgm:t>
        <a:bodyPr/>
        <a:lstStyle/>
        <a:p>
          <a:endParaRPr lang="en-US"/>
        </a:p>
      </dgm:t>
    </dgm:pt>
    <dgm:pt modelId="{59F11F08-6FB2-40A6-B11A-C28F0FE0CC73}" type="sibTrans" cxnId="{F9546045-0EA0-491B-8A1C-FBBA28BCDCEA}">
      <dgm:prSet/>
      <dgm:spPr/>
      <dgm:t>
        <a:bodyPr/>
        <a:lstStyle/>
        <a:p>
          <a:endParaRPr lang="en-US"/>
        </a:p>
      </dgm:t>
    </dgm:pt>
    <dgm:pt modelId="{728E975B-71B8-47DF-BDF9-4F3C966F2F70}" type="pres">
      <dgm:prSet presAssocID="{C5AFB91B-3503-4C9F-A25E-4A808DD1E105}" presName="Name0" presStyleCnt="0">
        <dgm:presLayoutVars>
          <dgm:dir/>
          <dgm:resizeHandles val="exact"/>
        </dgm:presLayoutVars>
      </dgm:prSet>
      <dgm:spPr/>
    </dgm:pt>
    <dgm:pt modelId="{A0A63CA1-790D-4BE1-BFFD-8429CDB35C48}" type="pres">
      <dgm:prSet presAssocID="{02D81A3D-96CB-4B2C-9381-532603614704}" presName="node" presStyleLbl="node1" presStyleIdx="0" presStyleCnt="3" custRadScaleRad="96131" custRadScaleInc="-4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7D1722-1800-4FBE-A27B-7DF58B6ABC70}" type="pres">
      <dgm:prSet presAssocID="{50B32CE1-3FA2-4F27-A529-C0E7696826F4}" presName="sibTrans" presStyleLbl="sibTrans2D1" presStyleIdx="0" presStyleCnt="3"/>
      <dgm:spPr/>
      <dgm:t>
        <a:bodyPr/>
        <a:lstStyle/>
        <a:p>
          <a:endParaRPr lang="en-US"/>
        </a:p>
      </dgm:t>
    </dgm:pt>
    <dgm:pt modelId="{08077DD3-7BC6-4948-83C2-AF26831148BB}" type="pres">
      <dgm:prSet presAssocID="{50B32CE1-3FA2-4F27-A529-C0E7696826F4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4CDBB7A0-6867-4616-9992-137665D3D53B}" type="pres">
      <dgm:prSet presAssocID="{3C986F48-0C6C-44BC-BB3D-B4B40054381D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ED0222-C049-4032-A2E7-71D04142EFEE}" type="pres">
      <dgm:prSet presAssocID="{59F11F08-6FB2-40A6-B11A-C28F0FE0CC73}" presName="sibTrans" presStyleLbl="sibTrans2D1" presStyleIdx="1" presStyleCnt="3"/>
      <dgm:spPr/>
    </dgm:pt>
    <dgm:pt modelId="{BC9F573A-2DBD-489A-B1D2-E423A3950703}" type="pres">
      <dgm:prSet presAssocID="{59F11F08-6FB2-40A6-B11A-C28F0FE0CC73}" presName="connectorText" presStyleLbl="sibTrans2D1" presStyleIdx="1" presStyleCnt="3"/>
      <dgm:spPr/>
    </dgm:pt>
    <dgm:pt modelId="{83F8A3AE-E2AC-466B-B271-83DBBB5D6171}" type="pres">
      <dgm:prSet presAssocID="{9F741120-9200-4306-83DA-FAE35562382A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C1BC8E-2B81-4C5D-826D-AC6F768D53E6}" type="pres">
      <dgm:prSet presAssocID="{EC7D28E9-AC6B-44F3-8EB7-E53EF51B2A78}" presName="sibTrans" presStyleLbl="sibTrans2D1" presStyleIdx="2" presStyleCnt="3"/>
      <dgm:spPr/>
      <dgm:t>
        <a:bodyPr/>
        <a:lstStyle/>
        <a:p>
          <a:endParaRPr lang="en-US"/>
        </a:p>
      </dgm:t>
    </dgm:pt>
    <dgm:pt modelId="{CE45B9D5-6C5A-4F99-B673-C0927050AB47}" type="pres">
      <dgm:prSet presAssocID="{EC7D28E9-AC6B-44F3-8EB7-E53EF51B2A78}" presName="connectorText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94430D93-1DC2-4635-982F-93A7AE5D3050}" type="presOf" srcId="{EC7D28E9-AC6B-44F3-8EB7-E53EF51B2A78}" destId="{CE45B9D5-6C5A-4F99-B673-C0927050AB47}" srcOrd="1" destOrd="0" presId="urn:microsoft.com/office/officeart/2005/8/layout/cycle7"/>
    <dgm:cxn modelId="{82C1E5D2-3AA8-4554-A524-4E7478C0A18C}" type="presOf" srcId="{50B32CE1-3FA2-4F27-A529-C0E7696826F4}" destId="{08077DD3-7BC6-4948-83C2-AF26831148BB}" srcOrd="1" destOrd="0" presId="urn:microsoft.com/office/officeart/2005/8/layout/cycle7"/>
    <dgm:cxn modelId="{BE0188CF-B186-4306-90DC-D5F93AC1D23C}" type="presOf" srcId="{3C986F48-0C6C-44BC-BB3D-B4B40054381D}" destId="{4CDBB7A0-6867-4616-9992-137665D3D53B}" srcOrd="0" destOrd="0" presId="urn:microsoft.com/office/officeart/2005/8/layout/cycle7"/>
    <dgm:cxn modelId="{97435315-47BF-438D-958E-78AF1549C899}" srcId="{C5AFB91B-3503-4C9F-A25E-4A808DD1E105}" destId="{02D81A3D-96CB-4B2C-9381-532603614704}" srcOrd="0" destOrd="0" parTransId="{3A2D9BD5-20C8-4C50-9204-0DEB92A30F11}" sibTransId="{50B32CE1-3FA2-4F27-A529-C0E7696826F4}"/>
    <dgm:cxn modelId="{D0E16BBC-287F-4F7B-80D7-4774AF200ECA}" type="presOf" srcId="{59F11F08-6FB2-40A6-B11A-C28F0FE0CC73}" destId="{CBED0222-C049-4032-A2E7-71D04142EFEE}" srcOrd="0" destOrd="0" presId="urn:microsoft.com/office/officeart/2005/8/layout/cycle7"/>
    <dgm:cxn modelId="{BA8F9821-B390-48B7-847B-1C818BD2BCA3}" srcId="{C5AFB91B-3503-4C9F-A25E-4A808DD1E105}" destId="{9F741120-9200-4306-83DA-FAE35562382A}" srcOrd="2" destOrd="0" parTransId="{C6EEB1A5-81D2-47E3-AE93-F15AF3B177A6}" sibTransId="{EC7D28E9-AC6B-44F3-8EB7-E53EF51B2A78}"/>
    <dgm:cxn modelId="{DB5579AB-077E-47C2-A3FF-5A3DCF94815B}" type="presOf" srcId="{9F741120-9200-4306-83DA-FAE35562382A}" destId="{83F8A3AE-E2AC-466B-B271-83DBBB5D6171}" srcOrd="0" destOrd="0" presId="urn:microsoft.com/office/officeart/2005/8/layout/cycle7"/>
    <dgm:cxn modelId="{F9546045-0EA0-491B-8A1C-FBBA28BCDCEA}" srcId="{C5AFB91B-3503-4C9F-A25E-4A808DD1E105}" destId="{3C986F48-0C6C-44BC-BB3D-B4B40054381D}" srcOrd="1" destOrd="0" parTransId="{087FCF69-F38A-4767-B4A5-3B179808ED9A}" sibTransId="{59F11F08-6FB2-40A6-B11A-C28F0FE0CC73}"/>
    <dgm:cxn modelId="{61F13EDA-3F8A-47B4-8470-9617C40B2366}" type="presOf" srcId="{59F11F08-6FB2-40A6-B11A-C28F0FE0CC73}" destId="{BC9F573A-2DBD-489A-B1D2-E423A3950703}" srcOrd="1" destOrd="0" presId="urn:microsoft.com/office/officeart/2005/8/layout/cycle7"/>
    <dgm:cxn modelId="{106971E9-9A8F-4D71-8C50-4CDA96379B8C}" type="presOf" srcId="{02D81A3D-96CB-4B2C-9381-532603614704}" destId="{A0A63CA1-790D-4BE1-BFFD-8429CDB35C48}" srcOrd="0" destOrd="0" presId="urn:microsoft.com/office/officeart/2005/8/layout/cycle7"/>
    <dgm:cxn modelId="{49AF94C0-F3D1-4F86-A001-51FED8358A74}" type="presOf" srcId="{50B32CE1-3FA2-4F27-A529-C0E7696826F4}" destId="{DE7D1722-1800-4FBE-A27B-7DF58B6ABC70}" srcOrd="0" destOrd="0" presId="urn:microsoft.com/office/officeart/2005/8/layout/cycle7"/>
    <dgm:cxn modelId="{FC1167D0-D6DA-4D13-8273-F6A58B8B4F6B}" type="presOf" srcId="{EC7D28E9-AC6B-44F3-8EB7-E53EF51B2A78}" destId="{79C1BC8E-2B81-4C5D-826D-AC6F768D53E6}" srcOrd="0" destOrd="0" presId="urn:microsoft.com/office/officeart/2005/8/layout/cycle7"/>
    <dgm:cxn modelId="{5FCCA79D-E384-4AE9-9E8C-AE9129568FE5}" type="presOf" srcId="{C5AFB91B-3503-4C9F-A25E-4A808DD1E105}" destId="{728E975B-71B8-47DF-BDF9-4F3C966F2F70}" srcOrd="0" destOrd="0" presId="urn:microsoft.com/office/officeart/2005/8/layout/cycle7"/>
    <dgm:cxn modelId="{5F36BB11-E6C5-441E-AB37-9B2CC4F82EC1}" type="presParOf" srcId="{728E975B-71B8-47DF-BDF9-4F3C966F2F70}" destId="{A0A63CA1-790D-4BE1-BFFD-8429CDB35C48}" srcOrd="0" destOrd="0" presId="urn:microsoft.com/office/officeart/2005/8/layout/cycle7"/>
    <dgm:cxn modelId="{F845ABCB-10D9-43AD-9EB8-957FB7CF1D98}" type="presParOf" srcId="{728E975B-71B8-47DF-BDF9-4F3C966F2F70}" destId="{DE7D1722-1800-4FBE-A27B-7DF58B6ABC70}" srcOrd="1" destOrd="0" presId="urn:microsoft.com/office/officeart/2005/8/layout/cycle7"/>
    <dgm:cxn modelId="{7D08EED1-D787-48B5-BB61-C18A872B5B24}" type="presParOf" srcId="{DE7D1722-1800-4FBE-A27B-7DF58B6ABC70}" destId="{08077DD3-7BC6-4948-83C2-AF26831148BB}" srcOrd="0" destOrd="0" presId="urn:microsoft.com/office/officeart/2005/8/layout/cycle7"/>
    <dgm:cxn modelId="{F591A4F5-E6FF-4A7E-9EB7-9C409DE7C2BB}" type="presParOf" srcId="{728E975B-71B8-47DF-BDF9-4F3C966F2F70}" destId="{4CDBB7A0-6867-4616-9992-137665D3D53B}" srcOrd="2" destOrd="0" presId="urn:microsoft.com/office/officeart/2005/8/layout/cycle7"/>
    <dgm:cxn modelId="{645938EA-2E70-4A1F-BCB2-5BD1D28FDBE0}" type="presParOf" srcId="{728E975B-71B8-47DF-BDF9-4F3C966F2F70}" destId="{CBED0222-C049-4032-A2E7-71D04142EFEE}" srcOrd="3" destOrd="0" presId="urn:microsoft.com/office/officeart/2005/8/layout/cycle7"/>
    <dgm:cxn modelId="{0A0797F2-890E-4886-BAA0-A4D9049C767D}" type="presParOf" srcId="{CBED0222-C049-4032-A2E7-71D04142EFEE}" destId="{BC9F573A-2DBD-489A-B1D2-E423A3950703}" srcOrd="0" destOrd="0" presId="urn:microsoft.com/office/officeart/2005/8/layout/cycle7"/>
    <dgm:cxn modelId="{2906F0F5-B2AE-4132-BD50-E17B0BBA85BB}" type="presParOf" srcId="{728E975B-71B8-47DF-BDF9-4F3C966F2F70}" destId="{83F8A3AE-E2AC-466B-B271-83DBBB5D6171}" srcOrd="4" destOrd="0" presId="urn:microsoft.com/office/officeart/2005/8/layout/cycle7"/>
    <dgm:cxn modelId="{CCD7541B-D948-4589-ABE8-753EA4BE958B}" type="presParOf" srcId="{728E975B-71B8-47DF-BDF9-4F3C966F2F70}" destId="{79C1BC8E-2B81-4C5D-826D-AC6F768D53E6}" srcOrd="5" destOrd="0" presId="urn:microsoft.com/office/officeart/2005/8/layout/cycle7"/>
    <dgm:cxn modelId="{7B0B8228-A99C-48D5-804C-B8679359A67D}" type="presParOf" srcId="{79C1BC8E-2B81-4C5D-826D-AC6F768D53E6}" destId="{CE45B9D5-6C5A-4F99-B673-C0927050AB47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A63CA1-790D-4BE1-BFFD-8429CDB35C48}">
      <dsp:nvSpPr>
        <dsp:cNvPr id="0" name=""/>
        <dsp:cNvSpPr/>
      </dsp:nvSpPr>
      <dsp:spPr>
        <a:xfrm>
          <a:off x="1987161" y="78821"/>
          <a:ext cx="2104429" cy="10522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Partition tolerant</a:t>
          </a:r>
          <a:endParaRPr lang="en-US" sz="2700" kern="1200" dirty="0"/>
        </a:p>
      </dsp:txBody>
      <dsp:txXfrm>
        <a:off x="2017979" y="109639"/>
        <a:ext cx="2042793" cy="990578"/>
      </dsp:txXfrm>
    </dsp:sp>
    <dsp:sp modelId="{DE7D1722-1800-4FBE-A27B-7DF58B6ABC70}">
      <dsp:nvSpPr>
        <dsp:cNvPr id="0" name=""/>
        <dsp:cNvSpPr/>
      </dsp:nvSpPr>
      <dsp:spPr>
        <a:xfrm rot="3553365">
          <a:off x="3364211" y="1886683"/>
          <a:ext cx="1096445" cy="36827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3474694" y="1960338"/>
        <a:ext cx="875480" cy="220965"/>
      </dsp:txXfrm>
    </dsp:sp>
    <dsp:sp modelId="{4CDBB7A0-6867-4616-9992-137665D3D53B}">
      <dsp:nvSpPr>
        <dsp:cNvPr id="0" name=""/>
        <dsp:cNvSpPr/>
      </dsp:nvSpPr>
      <dsp:spPr>
        <a:xfrm>
          <a:off x="3733278" y="3010605"/>
          <a:ext cx="2104429" cy="10522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Available</a:t>
          </a:r>
          <a:endParaRPr lang="en-US" sz="2700" kern="1200" dirty="0"/>
        </a:p>
      </dsp:txBody>
      <dsp:txXfrm>
        <a:off x="3764096" y="3041423"/>
        <a:ext cx="2042793" cy="990578"/>
      </dsp:txXfrm>
    </dsp:sp>
    <dsp:sp modelId="{CBED0222-C049-4032-A2E7-71D04142EFEE}">
      <dsp:nvSpPr>
        <dsp:cNvPr id="0" name=""/>
        <dsp:cNvSpPr/>
      </dsp:nvSpPr>
      <dsp:spPr>
        <a:xfrm rot="10800000">
          <a:off x="2499777" y="3352575"/>
          <a:ext cx="1096445" cy="36827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10800000">
        <a:off x="2610259" y="3426230"/>
        <a:ext cx="875480" cy="220965"/>
      </dsp:txXfrm>
    </dsp:sp>
    <dsp:sp modelId="{83F8A3AE-E2AC-466B-B271-83DBBB5D6171}">
      <dsp:nvSpPr>
        <dsp:cNvPr id="0" name=""/>
        <dsp:cNvSpPr/>
      </dsp:nvSpPr>
      <dsp:spPr>
        <a:xfrm>
          <a:off x="258291" y="3010605"/>
          <a:ext cx="2104429" cy="10522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Consistent</a:t>
          </a:r>
          <a:endParaRPr lang="en-US" sz="2700" kern="1200" dirty="0"/>
        </a:p>
      </dsp:txBody>
      <dsp:txXfrm>
        <a:off x="289109" y="3041423"/>
        <a:ext cx="2042793" cy="990578"/>
      </dsp:txXfrm>
    </dsp:sp>
    <dsp:sp modelId="{79C1BC8E-2B81-4C5D-826D-AC6F768D53E6}">
      <dsp:nvSpPr>
        <dsp:cNvPr id="0" name=""/>
        <dsp:cNvSpPr/>
      </dsp:nvSpPr>
      <dsp:spPr>
        <a:xfrm rot="18031668">
          <a:off x="1626718" y="1886683"/>
          <a:ext cx="1096445" cy="36827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1737201" y="1960338"/>
        <a:ext cx="875480" cy="2209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2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5DF7B94A-3135-4529-93D6-E1241C219012}" type="datetimeFigureOut">
              <a:rPr lang="en-US" smtClean="0"/>
              <a:t>9/19/2013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2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68E06774-79B3-45CD-B013-C7AD74DFA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418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9E990867-4F19-4D12-BC85-3B0C48406CF9}" type="datetimeFigureOut">
              <a:rPr lang="en-US" smtClean="0"/>
              <a:t>9/19/2013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50963" y="1162050"/>
            <a:ext cx="4179887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73892"/>
            <a:ext cx="5505450" cy="3660458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CEDBC09E-7920-47B5-AB74-033998E98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107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ccomics.com/tv/super-friends-1973-1974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C09E-7920-47B5-AB74-033998E984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658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859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http://www.dccomics.com/tv/super-friends-1973-1974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C09E-7920-47B5-AB74-033998E9840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877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66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BDBA1-2921-4EAF-B06D-18CEBEEE78BB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021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635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691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610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707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664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38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1591-90BC-47EB-9B50-289D6F65777F}" type="datetimeFigureOut">
              <a:rPr lang="en-US" smtClean="0"/>
              <a:t>9/19/2013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96A03-DA5C-4E28-B70B-7AAD49AAE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992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1591-90BC-47EB-9B50-289D6F65777F}" type="datetimeFigureOut">
              <a:rPr lang="en-US" smtClean="0"/>
              <a:t>9/19/2013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96A03-DA5C-4E28-B70B-7AAD49AAE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960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1591-90BC-47EB-9B50-289D6F65777F}" type="datetimeFigureOut">
              <a:rPr lang="en-US" smtClean="0"/>
              <a:t>9/19/2013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96A03-DA5C-4E28-B70B-7AAD49AAE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987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454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2474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7386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14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4011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8957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9678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917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1591-90BC-47EB-9B50-289D6F65777F}" type="datetimeFigureOut">
              <a:rPr lang="en-US" smtClean="0"/>
              <a:t>9/19/2013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96A03-DA5C-4E28-B70B-7AAD49AAE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883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8371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492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6897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63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4676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2168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8865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6890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2919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42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1591-90BC-47EB-9B50-289D6F65777F}" type="datetimeFigureOut">
              <a:rPr lang="en-US" smtClean="0"/>
              <a:t>9/19/2013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96A03-DA5C-4E28-B70B-7AAD49AAE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717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8686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1219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4419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6013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5504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1561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2674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1896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48732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978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1591-90BC-47EB-9B50-289D6F65777F}" type="datetimeFigureOut">
              <a:rPr lang="en-US" smtClean="0"/>
              <a:t>9/19/2013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96A03-DA5C-4E28-B70B-7AAD49AAE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620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3706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06995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82870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11842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9463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7249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0718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7726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3030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609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1591-90BC-47EB-9B50-289D6F65777F}" type="datetimeFigureOut">
              <a:rPr lang="en-US" smtClean="0"/>
              <a:t>9/19/2013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96A03-DA5C-4E28-B70B-7AAD49AAE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57416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35334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19181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98844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10880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56968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66359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58425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8695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72979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88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1591-90BC-47EB-9B50-289D6F65777F}" type="datetimeFigureOut">
              <a:rPr lang="en-US" smtClean="0"/>
              <a:t>9/19/2013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96A03-DA5C-4E28-B70B-7AAD49AAE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58410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46138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36294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95023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98079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47216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25123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35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1591-90BC-47EB-9B50-289D6F65777F}" type="datetimeFigureOut">
              <a:rPr lang="en-US" smtClean="0"/>
              <a:t>9/19/2013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96A03-DA5C-4E28-B70B-7AAD49AAE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21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1591-90BC-47EB-9B50-289D6F65777F}" type="datetimeFigureOut">
              <a:rPr lang="en-US" smtClean="0"/>
              <a:t>9/19/2013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96A03-DA5C-4E28-B70B-7AAD49AAE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423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1591-90BC-47EB-9B50-289D6F65777F}" type="datetimeFigureOut">
              <a:rPr lang="en-US" smtClean="0"/>
              <a:t>9/19/2013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96A03-DA5C-4E28-B70B-7AAD49AAE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032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21591-90BC-47EB-9B50-289D6F65777F}" type="datetimeFigureOut">
              <a:rPr lang="en-US" smtClean="0"/>
              <a:t>9/19/2013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96A03-DA5C-4E28-B70B-7AAD49AAE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53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678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602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345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9/19/2013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803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9/20/2013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637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://memegenerator.net/Twin-Peaks-Log-Lady" TargetMode="Externa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1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0.xml"/><Relationship Id="rId1" Type="http://schemas.openxmlformats.org/officeDocument/2006/relationships/tags" Target="../tags/tag1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12" Type="http://schemas.openxmlformats.org/officeDocument/2006/relationships/image" Target="../media/image37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gif"/><Relationship Id="rId9" Type="http://schemas.openxmlformats.org/officeDocument/2006/relationships/image" Target="../media/image34.png"/><Relationship Id="rId14" Type="http://schemas.openxmlformats.org/officeDocument/2006/relationships/image" Target="../media/image3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-149087" y="0"/>
            <a:ext cx="9293087" cy="2016234"/>
            <a:chOff x="0" y="0"/>
            <a:chExt cx="9865191" cy="2172154"/>
          </a:xfrm>
        </p:grpSpPr>
        <p:pic>
          <p:nvPicPr>
            <p:cNvPr id="1026" name="Picture 2" descr="https://thestrangeloop.com/images/slider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3574" y="560585"/>
              <a:ext cx="3001617" cy="1611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560585"/>
              <a:ext cx="6863574" cy="161156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9865191" cy="560585"/>
            </a:xfrm>
            <a:prstGeom prst="rect">
              <a:avLst/>
            </a:prstGeom>
          </p:spPr>
        </p:pic>
      </p:grpSp>
      <p:sp>
        <p:nvSpPr>
          <p:cNvPr id="5" name="Rectangle 4"/>
          <p:cNvSpPr/>
          <p:nvPr/>
        </p:nvSpPr>
        <p:spPr>
          <a:xfrm>
            <a:off x="0" y="4267200"/>
            <a:ext cx="9144000" cy="2609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400050" y="4444531"/>
            <a:ext cx="3028950" cy="1363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 smtClean="0">
                <a:solidFill>
                  <a:prstClr val="white">
                    <a:lumMod val="85000"/>
                  </a:prstClr>
                </a:solidFill>
              </a:rPr>
              <a:t>presented by</a:t>
            </a:r>
            <a:r>
              <a:rPr lang="en-US" sz="3600" dirty="0" smtClean="0">
                <a:solidFill>
                  <a:prstClr val="white">
                    <a:lumMod val="85000"/>
                  </a:prstClr>
                </a:solidFill>
              </a:rPr>
              <a:t/>
            </a:r>
            <a:br>
              <a:rPr lang="en-US" sz="3600" dirty="0" smtClean="0">
                <a:solidFill>
                  <a:prstClr val="white">
                    <a:lumMod val="85000"/>
                  </a:prstClr>
                </a:solidFill>
              </a:rPr>
            </a:br>
            <a:r>
              <a:rPr lang="en-US" sz="3600" dirty="0" smtClean="0">
                <a:solidFill>
                  <a:prstClr val="white">
                    <a:lumMod val="85000"/>
                  </a:prstClr>
                </a:solidFill>
              </a:rPr>
              <a:t>Bryan Hunter</a:t>
            </a:r>
            <a:r>
              <a:rPr lang="en-US" sz="1200" dirty="0">
                <a:solidFill>
                  <a:prstClr val="white">
                    <a:lumMod val="85000"/>
                  </a:prstClr>
                </a:solidFill>
              </a:rPr>
              <a:t/>
            </a:r>
            <a:br>
              <a:rPr lang="en-US" sz="1200" dirty="0">
                <a:solidFill>
                  <a:prstClr val="white">
                    <a:lumMod val="85000"/>
                  </a:prstClr>
                </a:solidFill>
              </a:rPr>
            </a:br>
            <a:r>
              <a:rPr lang="en-US" sz="2000" dirty="0" smtClean="0">
                <a:solidFill>
                  <a:prstClr val="white">
                    <a:lumMod val="85000"/>
                  </a:prstClr>
                </a:solidFill>
              </a:rPr>
              <a:t>Firefly Logic</a:t>
            </a:r>
            <a:endParaRPr lang="en-US" sz="1400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768578" y="4444531"/>
            <a:ext cx="3048000" cy="212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 smtClean="0">
                <a:solidFill>
                  <a:prstClr val="white">
                    <a:lumMod val="95000"/>
                  </a:prstClr>
                </a:solidFill>
              </a:rPr>
              <a:t>Twitter</a:t>
            </a:r>
            <a:r>
              <a:rPr lang="en-US" sz="2800" dirty="0">
                <a:solidFill>
                  <a:prstClr val="white">
                    <a:lumMod val="95000"/>
                  </a:prstClr>
                </a:solidFill>
              </a:rPr>
              <a:t/>
            </a:r>
            <a:br>
              <a:rPr lang="en-US" sz="2800" dirty="0">
                <a:solidFill>
                  <a:prstClr val="white">
                    <a:lumMod val="95000"/>
                  </a:prstClr>
                </a:solidFill>
              </a:rPr>
            </a:br>
            <a:r>
              <a:rPr lang="en-US" sz="2800" dirty="0" smtClean="0">
                <a:solidFill>
                  <a:prstClr val="white">
                    <a:lumMod val="95000"/>
                  </a:prstClr>
                </a:solidFill>
              </a:rPr>
              <a:t>#</a:t>
            </a:r>
            <a:r>
              <a:rPr lang="en-US" sz="2800" dirty="0" err="1" smtClean="0">
                <a:solidFill>
                  <a:prstClr val="white">
                    <a:lumMod val="95000"/>
                  </a:prstClr>
                </a:solidFill>
              </a:rPr>
              <a:t>erlang</a:t>
            </a:r>
            <a:r>
              <a:rPr lang="en-US" sz="2800" dirty="0" smtClean="0">
                <a:solidFill>
                  <a:prstClr val="white">
                    <a:lumMod val="95000"/>
                  </a:prstClr>
                </a:solidFill>
              </a:rPr>
              <a:t> #</a:t>
            </a:r>
            <a:r>
              <a:rPr lang="en-US" sz="2800" dirty="0" err="1" smtClean="0">
                <a:solidFill>
                  <a:prstClr val="white">
                    <a:lumMod val="95000"/>
                  </a:prstClr>
                </a:solidFill>
              </a:rPr>
              <a:t>cqrs</a:t>
            </a:r>
            <a:endParaRPr lang="en-US" sz="2800" dirty="0" smtClean="0">
              <a:solidFill>
                <a:prstClr val="white">
                  <a:lumMod val="95000"/>
                </a:prstClr>
              </a:solidFill>
            </a:endParaRPr>
          </a:p>
          <a:p>
            <a:pPr algn="r"/>
            <a:r>
              <a:rPr lang="en-US" sz="2800" dirty="0" smtClean="0">
                <a:solidFill>
                  <a:prstClr val="white">
                    <a:lumMod val="95000"/>
                  </a:prstClr>
                </a:solidFill>
              </a:rPr>
              <a:t>#</a:t>
            </a:r>
            <a:r>
              <a:rPr lang="en-US" sz="2800" dirty="0" err="1" smtClean="0">
                <a:solidFill>
                  <a:prstClr val="white">
                    <a:lumMod val="95000"/>
                  </a:prstClr>
                </a:solidFill>
              </a:rPr>
              <a:t>strangeloop</a:t>
            </a:r>
            <a:endParaRPr lang="en-US" sz="2000" dirty="0" smtClean="0">
              <a:solidFill>
                <a:prstClr val="white">
                  <a:lumMod val="95000"/>
                </a:prstClr>
              </a:solidFill>
            </a:endParaRPr>
          </a:p>
          <a:p>
            <a:pPr algn="r"/>
            <a:r>
              <a:rPr lang="en-US" sz="2000" dirty="0" smtClean="0">
                <a:solidFill>
                  <a:prstClr val="white">
                    <a:lumMod val="95000"/>
                  </a:prstClr>
                </a:solidFill>
              </a:rPr>
              <a:t>@</a:t>
            </a:r>
            <a:r>
              <a:rPr lang="en-US" sz="2000" dirty="0" err="1" smtClean="0">
                <a:solidFill>
                  <a:prstClr val="white">
                    <a:lumMod val="95000"/>
                  </a:prstClr>
                </a:solidFill>
              </a:rPr>
              <a:t>bryan_hunter</a:t>
            </a:r>
            <a:endParaRPr lang="en-US" sz="2000" dirty="0" smtClean="0">
              <a:solidFill>
                <a:prstClr val="white">
                  <a:lumMod val="95000"/>
                </a:prstClr>
              </a:solidFill>
            </a:endParaRPr>
          </a:p>
          <a:p>
            <a:pPr algn="r"/>
            <a:r>
              <a:rPr lang="en-US" sz="2000" dirty="0" smtClean="0">
                <a:solidFill>
                  <a:prstClr val="white">
                    <a:lumMod val="95000"/>
                  </a:prstClr>
                </a:solidFill>
              </a:rPr>
              <a:t>@</a:t>
            </a:r>
            <a:r>
              <a:rPr lang="en-US" sz="2000" dirty="0" err="1" smtClean="0">
                <a:solidFill>
                  <a:prstClr val="white">
                    <a:lumMod val="95000"/>
                  </a:prstClr>
                </a:solidFill>
              </a:rPr>
              <a:t>fireflylogic</a:t>
            </a:r>
            <a:endParaRPr lang="en-US" sz="2000" dirty="0" smtClean="0">
              <a:solidFill>
                <a:prstClr val="white">
                  <a:lumMod val="95000"/>
                </a:prstClr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843" y="4702967"/>
            <a:ext cx="1738313" cy="173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 descr="C:\Users\bryanhunter\Documents\Archive\2011.12.02\mv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5985440"/>
            <a:ext cx="1415715" cy="57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00050" y="560585"/>
            <a:ext cx="43828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CQRS </a:t>
            </a:r>
            <a:r>
              <a:rPr lang="en-US" sz="4200" dirty="0" smtClean="0">
                <a:solidFill>
                  <a:schemeClr val="bg1"/>
                </a:solidFill>
              </a:rPr>
              <a:t>with</a:t>
            </a:r>
            <a:r>
              <a:rPr lang="en-US" sz="5400" dirty="0" smtClean="0">
                <a:solidFill>
                  <a:schemeClr val="bg1"/>
                </a:solidFill>
              </a:rPr>
              <a:t> </a:t>
            </a:r>
            <a:br>
              <a:rPr lang="en-US" sz="5400" dirty="0" smtClean="0">
                <a:solidFill>
                  <a:schemeClr val="bg1"/>
                </a:solidFill>
              </a:rPr>
            </a:br>
            <a:r>
              <a:rPr lang="en-US" sz="5400" dirty="0" smtClean="0">
                <a:solidFill>
                  <a:schemeClr val="bg1"/>
                </a:solidFill>
              </a:rPr>
              <a:t>Erlang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19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7926" y="1581886"/>
            <a:ext cx="836814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base"/>
            <a:r>
              <a:rPr lang="en-US" sz="4800" dirty="0" smtClean="0">
                <a:solidFill>
                  <a:schemeClr val="bg1">
                    <a:lumMod val="85000"/>
                  </a:schemeClr>
                </a:solidFill>
              </a:rPr>
              <a:t>Your heart says </a:t>
            </a:r>
            <a:r>
              <a:rPr lang="en-US" sz="4800" dirty="0" smtClean="0">
                <a:solidFill>
                  <a:prstClr val="white"/>
                </a:solidFill>
              </a:rPr>
              <a:t/>
            </a:r>
            <a:br>
              <a:rPr lang="en-US" sz="4800" dirty="0" smtClean="0">
                <a:solidFill>
                  <a:prstClr val="white"/>
                </a:solidFill>
              </a:rPr>
            </a:br>
            <a:r>
              <a:rPr lang="en-US" sz="5400" i="1" dirty="0" smtClean="0">
                <a:solidFill>
                  <a:prstClr val="white"/>
                </a:solidFill>
              </a:rPr>
              <a:t>“it’s the right thing” </a:t>
            </a:r>
            <a:endParaRPr lang="en-US" i="1" dirty="0">
              <a:solidFill>
                <a:prstClr val="white"/>
              </a:solidFill>
            </a:endParaRPr>
          </a:p>
          <a:p>
            <a:pPr lvl="1" algn="ctr" fontAlgn="base"/>
            <a:endParaRPr lang="en-US" sz="2000" i="1" dirty="0" smtClean="0">
              <a:solidFill>
                <a:prstClr val="white"/>
              </a:solidFill>
            </a:endParaRPr>
          </a:p>
          <a:p>
            <a:pPr lvl="1" algn="ctr" fontAlgn="base"/>
            <a:r>
              <a:rPr lang="en-US" sz="4800" dirty="0" smtClean="0">
                <a:solidFill>
                  <a:schemeClr val="bg1">
                    <a:lumMod val="85000"/>
                  </a:schemeClr>
                </a:solidFill>
              </a:rPr>
              <a:t>…but your brain says</a:t>
            </a:r>
            <a:r>
              <a:rPr lang="en-US" sz="4800" i="1" dirty="0" smtClean="0">
                <a:solidFill>
                  <a:prstClr val="white"/>
                </a:solidFill>
              </a:rPr>
              <a:t/>
            </a:r>
            <a:br>
              <a:rPr lang="en-US" sz="4800" i="1" dirty="0" smtClean="0">
                <a:solidFill>
                  <a:prstClr val="white"/>
                </a:solidFill>
              </a:rPr>
            </a:br>
            <a:r>
              <a:rPr lang="en-US" sz="5400" i="1" dirty="0" smtClean="0">
                <a:solidFill>
                  <a:prstClr val="white"/>
                </a:solidFill>
              </a:rPr>
              <a:t>“you’re a big </a:t>
            </a:r>
            <a:r>
              <a:rPr lang="en-US" sz="5400" i="1" dirty="0" err="1" smtClean="0">
                <a:solidFill>
                  <a:prstClr val="white"/>
                </a:solidFill>
              </a:rPr>
              <a:t>stinkin</a:t>
            </a:r>
            <a:r>
              <a:rPr lang="en-US" sz="5400" i="1" dirty="0" smtClean="0">
                <a:solidFill>
                  <a:prstClr val="white"/>
                </a:solidFill>
              </a:rPr>
              <a:t>’ fraud”</a:t>
            </a:r>
            <a:endParaRPr lang="en-US" sz="4800" i="1" dirty="0" smtClean="0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53833" y="514869"/>
            <a:ext cx="60363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solidFill>
                  <a:prstClr val="white"/>
                </a:solidFill>
              </a:rPr>
              <a:t>Domain Driven </a:t>
            </a:r>
            <a:r>
              <a:rPr lang="en-US" sz="4800" b="1" dirty="0" smtClean="0">
                <a:solidFill>
                  <a:prstClr val="white"/>
                </a:solidFill>
              </a:rPr>
              <a:t>Design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404708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362325" y="4751383"/>
            <a:ext cx="2362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Client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lowchart: Magnetic Disk 3"/>
          <p:cNvSpPr/>
          <p:nvPr/>
        </p:nvSpPr>
        <p:spPr>
          <a:xfrm>
            <a:off x="2819400" y="398526"/>
            <a:ext cx="3429000" cy="82067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SQL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00425" y="4099560"/>
            <a:ext cx="2286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Two way data binding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29000" y="3471427"/>
            <a:ext cx="2286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DTOs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00425" y="1539240"/>
            <a:ext cx="2286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ORM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15922" y="2843295"/>
            <a:ext cx="2286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Repository&lt;T</a:t>
            </a:r>
            <a:r>
              <a:rPr lang="en-US" dirty="0" smtClean="0">
                <a:solidFill>
                  <a:prstClr val="white"/>
                </a:solidFill>
              </a:rPr>
              <a:t>&gt;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819400" y="1368022"/>
            <a:ext cx="0" cy="3352800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483385" y="4833417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l</a:t>
            </a:r>
            <a:r>
              <a:rPr lang="en-US" dirty="0" smtClean="0">
                <a:solidFill>
                  <a:prstClr val="white"/>
                </a:solidFill>
              </a:rPr>
              <a:t>oad()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248400" y="1447800"/>
            <a:ext cx="0" cy="3185160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70572" y="4833417"/>
            <a:ext cx="75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save()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62800" y="167693"/>
            <a:ext cx="18671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prstClr val="white"/>
                </a:solidFill>
              </a:rPr>
              <a:t>Bog </a:t>
            </a:r>
            <a:r>
              <a:rPr lang="en-US" sz="2400" b="1" dirty="0" smtClean="0">
                <a:solidFill>
                  <a:prstClr val="white"/>
                </a:solidFill>
              </a:rPr>
              <a:t>standard</a:t>
            </a:r>
          </a:p>
          <a:p>
            <a:r>
              <a:rPr lang="en-US" sz="2400" b="1" dirty="0" smtClean="0">
                <a:solidFill>
                  <a:prstClr val="white"/>
                </a:solidFill>
              </a:rPr>
              <a:t>Layered </a:t>
            </a:r>
            <a:br>
              <a:rPr lang="en-US" sz="2400" b="1" dirty="0" smtClean="0">
                <a:solidFill>
                  <a:prstClr val="white"/>
                </a:solidFill>
              </a:rPr>
            </a:br>
            <a:r>
              <a:rPr lang="en-US" sz="2400" b="1" dirty="0" smtClean="0">
                <a:solidFill>
                  <a:prstClr val="white"/>
                </a:solidFill>
              </a:rPr>
              <a:t>Architecture</a:t>
            </a:r>
            <a:endParaRPr lang="en-US" sz="2400" b="1" dirty="0" smtClean="0">
              <a:solidFill>
                <a:prstClr val="white"/>
              </a:solidFill>
            </a:endParaRPr>
          </a:p>
          <a:p>
            <a:r>
              <a:rPr lang="en-US" b="1" dirty="0" smtClean="0">
                <a:solidFill>
                  <a:prstClr val="white"/>
                </a:solidFill>
              </a:rPr>
              <a:t>(not CQRS)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415922" y="2178553"/>
            <a:ext cx="2286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prstClr val="white"/>
                </a:solidFill>
              </a:rPr>
              <a:t>“Aggregate”</a:t>
            </a:r>
            <a:r>
              <a:rPr lang="en-US" dirty="0" smtClean="0">
                <a:solidFill>
                  <a:prstClr val="white"/>
                </a:solidFill>
              </a:rPr>
              <a:t>&lt;T&gt; </a:t>
            </a:r>
            <a:r>
              <a:rPr lang="en-US" dirty="0" smtClean="0">
                <a:solidFill>
                  <a:prstClr val="white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74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257648" y="1607071"/>
            <a:ext cx="2286000" cy="507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Command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3426" y="313145"/>
            <a:ext cx="883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 smtClean="0">
                <a:solidFill>
                  <a:prstClr val="white"/>
                </a:solidFill>
              </a:rPr>
              <a:t>Task-based UI</a:t>
            </a:r>
            <a:endParaRPr lang="en-US" sz="4800" b="1" dirty="0"/>
          </a:p>
        </p:txBody>
      </p:sp>
      <p:sp>
        <p:nvSpPr>
          <p:cNvPr id="17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&gt; 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How CQRS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664" y="2577669"/>
            <a:ext cx="5220724" cy="322593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" name="Straight Arrow Connector 4"/>
          <p:cNvCxnSpPr/>
          <p:nvPr/>
        </p:nvCxnSpPr>
        <p:spPr>
          <a:xfrm>
            <a:off x="1465343" y="2194519"/>
            <a:ext cx="1306624" cy="1298377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Flowchart: Magnetic Disk 3"/>
          <p:cNvSpPr/>
          <p:nvPr/>
        </p:nvSpPr>
        <p:spPr>
          <a:xfrm>
            <a:off x="779543" y="1450463"/>
            <a:ext cx="1371600" cy="82067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Read store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7" name="Straight Arrow Connector 6"/>
          <p:cNvCxnSpPr>
            <a:endCxn id="14" idx="2"/>
          </p:cNvCxnSpPr>
          <p:nvPr/>
        </p:nvCxnSpPr>
        <p:spPr>
          <a:xfrm flipV="1">
            <a:off x="6878472" y="2114529"/>
            <a:ext cx="522176" cy="1884265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71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Arrow Connector 61"/>
          <p:cNvCxnSpPr/>
          <p:nvPr/>
        </p:nvCxnSpPr>
        <p:spPr>
          <a:xfrm>
            <a:off x="1578071" y="4838166"/>
            <a:ext cx="836263" cy="312545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2571302" y="2298324"/>
            <a:ext cx="1536674" cy="283840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1711185" y="2122571"/>
            <a:ext cx="74306" cy="986529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5619301" y="1165931"/>
            <a:ext cx="821203" cy="44366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4692183" y="2832083"/>
            <a:ext cx="1242304" cy="1354999"/>
          </a:xfrm>
          <a:prstGeom prst="straightConnector1">
            <a:avLst/>
          </a:prstGeom>
          <a:ln w="63500">
            <a:solidFill>
              <a:schemeClr val="accent6">
                <a:alpha val="5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228902" y="4464886"/>
            <a:ext cx="791282" cy="812754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5" idx="2"/>
          </p:cNvCxnSpPr>
          <p:nvPr/>
        </p:nvCxnSpPr>
        <p:spPr>
          <a:xfrm>
            <a:off x="1755429" y="3779394"/>
            <a:ext cx="815873" cy="1101561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3210184" y="2750218"/>
            <a:ext cx="1167378" cy="2130737"/>
          </a:xfrm>
          <a:prstGeom prst="straightConnector1">
            <a:avLst/>
          </a:prstGeom>
          <a:ln w="63500">
            <a:solidFill>
              <a:schemeClr val="accent6">
                <a:alpha val="5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&gt; How CQRS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95100" y="5029199"/>
            <a:ext cx="3886202" cy="902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Client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lowchart: Magnetic Disk 3"/>
          <p:cNvSpPr/>
          <p:nvPr/>
        </p:nvSpPr>
        <p:spPr>
          <a:xfrm>
            <a:off x="1099691" y="1669133"/>
            <a:ext cx="1371600" cy="82067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Read store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69045" y="167693"/>
            <a:ext cx="873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prstClr val="white"/>
                </a:solidFill>
              </a:rPr>
              <a:t>CQRS</a:t>
            </a:r>
            <a:endParaRPr lang="en-US" sz="2400" b="1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279180" y="3245994"/>
            <a:ext cx="952498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DTO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571302" y="5171299"/>
            <a:ext cx="1243012" cy="677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Readonly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954807" y="5396983"/>
            <a:ext cx="814388" cy="451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Tasks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933502" y="5171299"/>
            <a:ext cx="1371599" cy="677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Command Builders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74568" y="3656761"/>
            <a:ext cx="2257425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Queue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074568" y="3202320"/>
            <a:ext cx="2257425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Command Handler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045993" y="2743598"/>
            <a:ext cx="22860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Aggregate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045993" y="2284876"/>
            <a:ext cx="22860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Event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045993" y="4115483"/>
            <a:ext cx="22860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Command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2" name="Flowchart: Magnetic Disk 31"/>
          <p:cNvSpPr/>
          <p:nvPr/>
        </p:nvSpPr>
        <p:spPr>
          <a:xfrm>
            <a:off x="6379369" y="781302"/>
            <a:ext cx="1371600" cy="82067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Event store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 flipV="1">
            <a:off x="7077488" y="1646782"/>
            <a:ext cx="19054" cy="607241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2687954" y="1261129"/>
            <a:ext cx="1689607" cy="1322670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6" idx="2"/>
            <a:endCxn id="54" idx="0"/>
          </p:cNvCxnSpPr>
          <p:nvPr/>
        </p:nvCxnSpPr>
        <p:spPr>
          <a:xfrm flipH="1">
            <a:off x="4510900" y="1370317"/>
            <a:ext cx="253202" cy="998901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3684606" y="2369218"/>
            <a:ext cx="1652588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EventHandler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765878" y="2481123"/>
            <a:ext cx="1652588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EventHandler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972337" y="1050277"/>
            <a:ext cx="158353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Queue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865889" y="2591037"/>
            <a:ext cx="1652588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EventHandler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0" name="Flowchart: Magnetic Disk 49"/>
          <p:cNvSpPr/>
          <p:nvPr/>
        </p:nvSpPr>
        <p:spPr>
          <a:xfrm>
            <a:off x="1716263" y="239699"/>
            <a:ext cx="1371600" cy="101666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Analytics </a:t>
            </a:r>
            <a:r>
              <a:rPr lang="en-US" dirty="0" smtClean="0">
                <a:solidFill>
                  <a:prstClr val="white"/>
                </a:solidFill>
              </a:rPr>
              <a:t>store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1" name="Flowchart: Magnetic Disk 60"/>
          <p:cNvSpPr/>
          <p:nvPr/>
        </p:nvSpPr>
        <p:spPr>
          <a:xfrm>
            <a:off x="311221" y="4217258"/>
            <a:ext cx="1371600" cy="82067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Legacy </a:t>
            </a:r>
            <a:r>
              <a:rPr lang="en-US" dirty="0" smtClean="0">
                <a:solidFill>
                  <a:prstClr val="white"/>
                </a:solidFill>
              </a:rPr>
              <a:t>store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08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6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ile:MediaWiki database schema 1-19 (r102798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522" y="1295400"/>
            <a:ext cx="5922956" cy="475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2000" y="304800"/>
            <a:ext cx="762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base"/>
            <a:r>
              <a:rPr lang="en-US" sz="4800" dirty="0" smtClean="0">
                <a:solidFill>
                  <a:prstClr val="white"/>
                </a:solidFill>
              </a:rPr>
              <a:t>keep your privates private</a:t>
            </a:r>
          </a:p>
        </p:txBody>
      </p:sp>
    </p:spTree>
    <p:extLst>
      <p:ext uri="{BB962C8B-B14F-4D97-AF65-F5344CB8AC3E}">
        <p14:creationId xmlns:p14="http://schemas.microsoft.com/office/powerpoint/2010/main" val="325876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 flipV="1">
            <a:off x="534051" y="541674"/>
            <a:ext cx="2065391" cy="358600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1820173" y="4797093"/>
            <a:ext cx="4570281" cy="130608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376948" y="693216"/>
            <a:ext cx="3240968" cy="361197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89490" y="2184887"/>
            <a:ext cx="12641" cy="827170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2" idx="2"/>
          </p:cNvCxnSpPr>
          <p:nvPr/>
        </p:nvCxnSpPr>
        <p:spPr>
          <a:xfrm flipH="1" flipV="1">
            <a:off x="4614865" y="1263194"/>
            <a:ext cx="1775589" cy="31423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962437" y="3212776"/>
            <a:ext cx="1817261" cy="604834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955718" y="4071799"/>
            <a:ext cx="577804" cy="1043444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584322" y="3558254"/>
            <a:ext cx="806819" cy="1351766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3015278" y="3191495"/>
            <a:ext cx="856046" cy="1732739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&gt; 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Why 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CQRS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62173" y="4988092"/>
            <a:ext cx="3886202" cy="902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Client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lowchart: Magnetic Disk 3"/>
          <p:cNvSpPr/>
          <p:nvPr/>
        </p:nvSpPr>
        <p:spPr>
          <a:xfrm>
            <a:off x="820880" y="1499664"/>
            <a:ext cx="1371600" cy="82067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Read store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69045" y="167693"/>
            <a:ext cx="873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prstClr val="white"/>
                </a:solidFill>
              </a:rPr>
              <a:t>CQRS</a:t>
            </a:r>
            <a:endParaRPr lang="en-US" sz="2400" b="1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00929" y="3063638"/>
            <a:ext cx="952498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DTO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38375" y="5130192"/>
            <a:ext cx="1243012" cy="677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Readonly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621880" y="5355876"/>
            <a:ext cx="814388" cy="451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Tasks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600575" y="5130192"/>
            <a:ext cx="1371599" cy="677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Command Builders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922725" y="3352372"/>
            <a:ext cx="22860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Queue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922725" y="2994976"/>
            <a:ext cx="229064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Command Handler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922724" y="2637508"/>
            <a:ext cx="22860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Aggregate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922724" y="2278432"/>
            <a:ext cx="22860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Event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935304" y="3719067"/>
            <a:ext cx="22860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Command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2" name="Flowchart: Magnetic Disk 31"/>
          <p:cNvSpPr/>
          <p:nvPr/>
        </p:nvSpPr>
        <p:spPr>
          <a:xfrm>
            <a:off x="6390454" y="884280"/>
            <a:ext cx="1371600" cy="82067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Event store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 flipV="1">
            <a:off x="7076254" y="1742547"/>
            <a:ext cx="22882" cy="508034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2262850" y="1677526"/>
            <a:ext cx="1585396" cy="600906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6" idx="2"/>
          </p:cNvCxnSpPr>
          <p:nvPr/>
        </p:nvCxnSpPr>
        <p:spPr>
          <a:xfrm flipH="1">
            <a:off x="3962437" y="1423773"/>
            <a:ext cx="1049" cy="603023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3110410" y="2110684"/>
            <a:ext cx="1652588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EventHandler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119303" y="2543431"/>
            <a:ext cx="1652588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EventHandler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361525" y="1103733"/>
            <a:ext cx="1203922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Queue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110410" y="2973909"/>
            <a:ext cx="1652588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EventHandler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9" name="Flowchart: Magnetic Disk 58"/>
          <p:cNvSpPr/>
          <p:nvPr/>
        </p:nvSpPr>
        <p:spPr>
          <a:xfrm>
            <a:off x="813326" y="709329"/>
            <a:ext cx="1371600" cy="101666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Analytics </a:t>
            </a:r>
            <a:r>
              <a:rPr lang="en-US" dirty="0" smtClean="0">
                <a:solidFill>
                  <a:prstClr val="white"/>
                </a:solidFill>
              </a:rPr>
              <a:t>store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36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304800"/>
            <a:ext cx="8686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base"/>
            <a:r>
              <a:rPr lang="en-US" sz="4800" dirty="0" smtClean="0">
                <a:solidFill>
                  <a:prstClr val="white"/>
                </a:solidFill>
              </a:rPr>
              <a:t>returns focus to the business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5400" y="1219200"/>
            <a:ext cx="11023601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450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57" y="0"/>
            <a:ext cx="7192285" cy="7988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7574" y="175404"/>
            <a:ext cx="8991600" cy="16619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1" algn="ctr" fontAlgn="base"/>
            <a:r>
              <a:rPr lang="en-US" sz="4800" dirty="0">
                <a:solidFill>
                  <a:prstClr val="white"/>
                </a:solidFill>
              </a:rPr>
              <a:t>V</a:t>
            </a:r>
            <a:r>
              <a:rPr lang="en-US" sz="4800" dirty="0" smtClean="0">
                <a:solidFill>
                  <a:prstClr val="white"/>
                </a:solidFill>
              </a:rPr>
              <a:t>endor relationships</a:t>
            </a:r>
            <a:br>
              <a:rPr lang="en-US" sz="4800" dirty="0" smtClean="0">
                <a:solidFill>
                  <a:prstClr val="white"/>
                </a:solidFill>
              </a:rPr>
            </a:br>
            <a:r>
              <a:rPr lang="en-US" sz="4800" dirty="0">
                <a:solidFill>
                  <a:prstClr val="white"/>
                </a:solidFill>
              </a:rPr>
              <a:t>should be </a:t>
            </a:r>
            <a:r>
              <a:rPr lang="en-US" sz="5400" i="1" dirty="0" smtClean="0">
                <a:solidFill>
                  <a:prstClr val="white"/>
                </a:solidFill>
                <a:latin typeface="Bodoni MT" panose="02070603080606020203" pitchFamily="18" charset="0"/>
              </a:rPr>
              <a:t>consensual</a:t>
            </a:r>
            <a:endParaRPr lang="en-US" sz="5400" i="1" dirty="0">
              <a:solidFill>
                <a:prstClr val="white"/>
              </a:solidFill>
              <a:latin typeface="Bodoni MT" panose="02070603080606020203" pitchFamily="18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0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614468" y="4235570"/>
            <a:ext cx="4075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 fontAlgn="base"/>
            <a:r>
              <a:rPr lang="en-US" sz="4800" dirty="0" smtClean="0">
                <a:solidFill>
                  <a:prstClr val="white"/>
                </a:solidFill>
              </a:rPr>
              <a:t>scaling out</a:t>
            </a:r>
          </a:p>
        </p:txBody>
      </p:sp>
      <p:sp>
        <p:nvSpPr>
          <p:cNvPr id="3" name="Rectangle 2"/>
          <p:cNvSpPr/>
          <p:nvPr/>
        </p:nvSpPr>
        <p:spPr>
          <a:xfrm>
            <a:off x="1368724" y="914400"/>
            <a:ext cx="629010" cy="45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algn="ctr"/>
            <a:r>
              <a:rPr lang="en-US" sz="2000" b="1" dirty="0" smtClean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algn="ctr"/>
            <a:r>
              <a:rPr lang="en-US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algn="ctr"/>
            <a:r>
              <a:rPr lang="en-US" sz="2000" b="1" dirty="0" smtClean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endParaRPr lang="en-US" sz="2000" b="1" dirty="0" smtClean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algn="ctr"/>
            <a:r>
              <a:rPr lang="en-US" sz="2000" b="1" dirty="0" smtClean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endParaRPr lang="en-US" sz="2000" b="1" dirty="0" smtClean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algn="ctr"/>
            <a:r>
              <a:rPr lang="en-US" sz="2000" b="1" dirty="0" smtClean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endParaRPr lang="en-US" sz="2000" b="1" dirty="0" smtClean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algn="ctr"/>
            <a:r>
              <a:rPr lang="en-US" sz="2000" b="1" dirty="0" smtClean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endParaRPr lang="en-US" sz="2000" b="1" dirty="0" smtClean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algn="ctr"/>
            <a:r>
              <a:rPr lang="en-US" sz="2000" b="1" dirty="0" smtClean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endParaRPr lang="en-US" sz="2000" b="1" dirty="0" smtClean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algn="ctr"/>
            <a:r>
              <a:rPr lang="en-US" sz="2000" b="1" dirty="0" smtClean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endParaRPr lang="en-US" sz="2000" b="1" dirty="0" smtClean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99650" y="50292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¢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23525" y="50292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¢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66450" y="50292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¢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99850" y="50292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¢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33250" y="50292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¢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32650" y="50292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¢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966050" y="50292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¢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499450" y="50292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¢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32850" y="50292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¢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566250" y="50292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¢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 rot="16200000">
            <a:off x="-476333" y="3029583"/>
            <a:ext cx="29141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base"/>
            <a:r>
              <a:rPr lang="en-US" sz="3200" dirty="0" smtClean="0">
                <a:solidFill>
                  <a:prstClr val="white"/>
                </a:solidFill>
              </a:rPr>
              <a:t>scaling </a:t>
            </a:r>
            <a:r>
              <a:rPr lang="en-US" sz="3200" dirty="0" smtClean="0">
                <a:solidFill>
                  <a:prstClr val="white"/>
                </a:solidFill>
              </a:rPr>
              <a:t>up</a:t>
            </a:r>
            <a:endParaRPr lang="en-US" sz="3200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54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2000" y="375609"/>
            <a:ext cx="762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base"/>
            <a:r>
              <a:rPr lang="en-US" sz="4800" dirty="0" smtClean="0">
                <a:solidFill>
                  <a:prstClr val="white"/>
                </a:solidFill>
              </a:rPr>
              <a:t>explicit &amp; tunable staleness</a:t>
            </a:r>
          </a:p>
        </p:txBody>
      </p:sp>
      <p:pic>
        <p:nvPicPr>
          <p:cNvPr id="1026" name="Picture 2" descr="http://upload.wikimedia.org/wikipedia/commons/6/6a/TASCAM_M-520_knob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206606"/>
            <a:ext cx="6191250" cy="464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58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88398" y="1143000"/>
            <a:ext cx="196720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0" b="1" dirty="0" smtClean="0"/>
              <a:t>?</a:t>
            </a:r>
            <a:endParaRPr lang="en-US" sz="30000" b="1" dirty="0"/>
          </a:p>
        </p:txBody>
      </p:sp>
    </p:spTree>
    <p:extLst>
      <p:ext uri="{BB962C8B-B14F-4D97-AF65-F5344CB8AC3E}">
        <p14:creationId xmlns:p14="http://schemas.microsoft.com/office/powerpoint/2010/main" val="169397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2000" y="304800"/>
            <a:ext cx="762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base"/>
            <a:r>
              <a:rPr lang="en-US" sz="4800" dirty="0" smtClean="0">
                <a:solidFill>
                  <a:prstClr val="white"/>
                </a:solidFill>
              </a:rPr>
              <a:t>Let the business tweak CAP</a:t>
            </a:r>
            <a:endParaRPr lang="en-US" sz="4800" dirty="0" smtClean="0">
              <a:solidFill>
                <a:prstClr val="white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745202247"/>
              </p:ext>
            </p:extLst>
          </p:nvPr>
        </p:nvGraphicFramePr>
        <p:xfrm>
          <a:off x="1722408" y="1569528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060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2000" y="304800"/>
            <a:ext cx="7620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base"/>
            <a:r>
              <a:rPr lang="en-US" sz="4800" dirty="0" smtClean="0">
                <a:solidFill>
                  <a:prstClr val="white"/>
                </a:solidFill>
              </a:rPr>
              <a:t>simplify conflicts, </a:t>
            </a:r>
            <a:r>
              <a:rPr lang="en-US" sz="4800" dirty="0">
                <a:solidFill>
                  <a:prstClr val="white"/>
                </a:solidFill>
              </a:rPr>
              <a:t>read-write </a:t>
            </a:r>
            <a:r>
              <a:rPr lang="en-US" sz="4800" dirty="0" smtClean="0">
                <a:solidFill>
                  <a:prstClr val="white"/>
                </a:solidFill>
              </a:rPr>
              <a:t>contention, </a:t>
            </a:r>
            <a:r>
              <a:rPr lang="en-US" sz="4800" dirty="0">
                <a:solidFill>
                  <a:prstClr val="white"/>
                </a:solidFill>
              </a:rPr>
              <a:t>and concurrency</a:t>
            </a:r>
          </a:p>
          <a:p>
            <a:pPr lvl="1" algn="ctr" fontAlgn="base"/>
            <a:endParaRPr lang="en-US" sz="4800" dirty="0" smtClean="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52925" y="43434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5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76800" y="43434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6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19725" y="43434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7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53125" y="43434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8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86525" y="3857625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9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685925" y="43434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0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325" y="43434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1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52725" y="43434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2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86125" y="43434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3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819525" y="43434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4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715125" y="4357346"/>
            <a:ext cx="0" cy="518771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9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4648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54146" y="6324600"/>
            <a:ext cx="41516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prstClr val="black"/>
                </a:solidFill>
                <a:hlinkClick r:id="rId2"/>
              </a:rPr>
              <a:t>http://memegenerator.net/Twin-Peaks-Log-Lady</a:t>
            </a:r>
            <a:endParaRPr lang="en-US" sz="1400" dirty="0">
              <a:solidFill>
                <a:prstClr val="black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922020" y="440552"/>
            <a:ext cx="7459980" cy="5545629"/>
            <a:chOff x="1371600" y="1533525"/>
            <a:chExt cx="6286500" cy="4191001"/>
          </a:xfrm>
        </p:grpSpPr>
        <p:pic>
          <p:nvPicPr>
            <p:cNvPr id="3078" name="Picture 6" descr="http://images4.fanpop.com/image/photos/17200000/The-Log-Lady-twin-peaks-17264854-660-440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00" y="1533525"/>
              <a:ext cx="6286500" cy="4191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twin peaks' log lady - Preserve intent (the perfect log)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1609726"/>
              <a:ext cx="4114800" cy="411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5957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0361" y="1679288"/>
            <a:ext cx="5486400" cy="347787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1" fontAlgn="base"/>
            <a:r>
              <a:rPr lang="en-US" sz="4400" dirty="0" smtClean="0">
                <a:solidFill>
                  <a:prstClr val="white"/>
                </a:solidFill>
              </a:rPr>
              <a:t>Big </a:t>
            </a:r>
            <a:r>
              <a:rPr lang="en-US" sz="4400" dirty="0" smtClean="0">
                <a:solidFill>
                  <a:prstClr val="white"/>
                </a:solidFill>
              </a:rPr>
              <a:t>Design Upfront</a:t>
            </a:r>
            <a:br>
              <a:rPr lang="en-US" sz="4400" dirty="0" smtClean="0">
                <a:solidFill>
                  <a:prstClr val="white"/>
                </a:solidFill>
              </a:rPr>
            </a:br>
            <a:r>
              <a:rPr lang="en-US" sz="4400" dirty="0" smtClean="0">
                <a:solidFill>
                  <a:prstClr val="white"/>
                </a:solidFill>
              </a:rPr>
              <a:t>YAGNI</a:t>
            </a:r>
            <a:br>
              <a:rPr lang="en-US" sz="4400" dirty="0" smtClean="0">
                <a:solidFill>
                  <a:prstClr val="white"/>
                </a:solidFill>
              </a:rPr>
            </a:br>
            <a:r>
              <a:rPr lang="en-US" sz="4400" dirty="0" smtClean="0">
                <a:solidFill>
                  <a:prstClr val="white"/>
                </a:solidFill>
              </a:rPr>
              <a:t>Just-in-Time</a:t>
            </a:r>
          </a:p>
          <a:p>
            <a:pPr lvl="1" fontAlgn="base"/>
            <a:r>
              <a:rPr lang="en-US" sz="4400" dirty="0" smtClean="0">
                <a:solidFill>
                  <a:prstClr val="white"/>
                </a:solidFill>
              </a:rPr>
              <a:t>Future-proof</a:t>
            </a:r>
            <a:r>
              <a:rPr lang="en-US" sz="4400" dirty="0">
                <a:solidFill>
                  <a:prstClr val="white"/>
                </a:solidFill>
              </a:rPr>
              <a:t/>
            </a:r>
            <a:br>
              <a:rPr lang="en-US" sz="4400" dirty="0">
                <a:solidFill>
                  <a:prstClr val="white"/>
                </a:solidFill>
              </a:rPr>
            </a:br>
            <a:r>
              <a:rPr lang="en-US" sz="4400" dirty="0" smtClean="0">
                <a:solidFill>
                  <a:prstClr val="white"/>
                </a:solidFill>
              </a:rPr>
              <a:t>Maintenance</a:t>
            </a:r>
          </a:p>
        </p:txBody>
      </p:sp>
      <p:pic>
        <p:nvPicPr>
          <p:cNvPr id="2050" name="Picture 2" descr="Poster_of_Alexander_Crystal_Seer.jpg (450×119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722" y="-1066800"/>
            <a:ext cx="3049278" cy="807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orizontal Scroll 2"/>
          <p:cNvSpPr/>
          <p:nvPr/>
        </p:nvSpPr>
        <p:spPr>
          <a:xfrm rot="210894">
            <a:off x="553331" y="317801"/>
            <a:ext cx="5099942" cy="1481700"/>
          </a:xfrm>
          <a:prstGeom prst="horizontalScroll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fontAlgn="base"/>
            <a:r>
              <a:rPr lang="en-US" sz="3200" dirty="0" smtClean="0">
                <a:solidFill>
                  <a:schemeClr val="tx1"/>
                </a:solidFill>
                <a:latin typeface="Algerian" panose="04020705040A02060702" pitchFamily="82" charset="0"/>
              </a:rPr>
              <a:t>Our One </a:t>
            </a:r>
            <a:r>
              <a:rPr lang="en-US" sz="3200" dirty="0">
                <a:solidFill>
                  <a:schemeClr val="tx1"/>
                </a:solidFill>
                <a:latin typeface="Algerian" panose="04020705040A02060702" pitchFamily="82" charset="0"/>
              </a:rPr>
              <a:t>chance </a:t>
            </a:r>
            <a:r>
              <a:rPr lang="en-US" sz="3200" dirty="0" smtClean="0">
                <a:solidFill>
                  <a:schemeClr val="tx1"/>
                </a:solidFill>
                <a:latin typeface="Algerian" panose="04020705040A02060702" pitchFamily="82" charset="0"/>
              </a:rPr>
              <a:t>to </a:t>
            </a:r>
          </a:p>
          <a:p>
            <a:pPr lvl="1" fontAlgn="base"/>
            <a:r>
              <a:rPr lang="en-US" sz="3200" dirty="0" smtClean="0">
                <a:solidFill>
                  <a:schemeClr val="tx1"/>
                </a:solidFill>
                <a:latin typeface="Algerian" panose="04020705040A02060702" pitchFamily="82" charset="0"/>
              </a:rPr>
              <a:t>to get </a:t>
            </a:r>
            <a:r>
              <a:rPr lang="en-US" sz="3200" dirty="0">
                <a:solidFill>
                  <a:schemeClr val="tx1"/>
                </a:solidFill>
                <a:latin typeface="Algerian" panose="04020705040A02060702" pitchFamily="82" charset="0"/>
              </a:rPr>
              <a:t>it right</a:t>
            </a:r>
            <a:endParaRPr lang="en-US" sz="3200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4" name="Multiply 3"/>
          <p:cNvSpPr/>
          <p:nvPr/>
        </p:nvSpPr>
        <p:spPr>
          <a:xfrm rot="299150">
            <a:off x="1199075" y="1002833"/>
            <a:ext cx="664234" cy="534838"/>
          </a:xfrm>
          <a:prstGeom prst="mathMultiply">
            <a:avLst>
              <a:gd name="adj1" fmla="val 8889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58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/>
              <a:t>Why Erlang?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91209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chemeClr val="tx1">
                    <a:lumMod val="85000"/>
                  </a:schemeClr>
                </a:solidFill>
                <a:latin typeface="+mn-lt"/>
              </a:rPr>
              <a:t>&gt; Why Erlang?</a:t>
            </a:r>
            <a:endParaRPr lang="en-US" sz="3200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0" y="1135196"/>
            <a:ext cx="7620000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base"/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Erlang is </a:t>
            </a:r>
            <a:r>
              <a:rPr lang="en-US" sz="4800" b="1" dirty="0"/>
              <a:t>open</a:t>
            </a:r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, </a:t>
            </a:r>
            <a:r>
              <a:rPr lang="en-US" sz="4800" b="1" dirty="0"/>
              <a:t>proven</a:t>
            </a:r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 and </a:t>
            </a:r>
            <a:r>
              <a:rPr lang="en-US" sz="4800" b="1" dirty="0"/>
              <a:t>cross-platform</a:t>
            </a:r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. </a:t>
            </a:r>
            <a:r>
              <a:rPr lang="en-US" sz="4800" dirty="0" smtClean="0">
                <a:solidFill>
                  <a:schemeClr val="tx1">
                    <a:lumMod val="85000"/>
                  </a:schemeClr>
                </a:solidFill>
              </a:rPr>
              <a:t>It simplifies </a:t>
            </a:r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writing </a:t>
            </a:r>
            <a:r>
              <a:rPr lang="en-US" sz="4800" b="1" dirty="0"/>
              <a:t>reliable</a:t>
            </a:r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, </a:t>
            </a:r>
            <a:r>
              <a:rPr lang="en-US" sz="4800" b="1" dirty="0"/>
              <a:t>concurrent</a:t>
            </a:r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, </a:t>
            </a:r>
            <a:r>
              <a:rPr lang="en-US" sz="4800" b="1" dirty="0"/>
              <a:t>distributed</a:t>
            </a:r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 systems. </a:t>
            </a:r>
            <a:r>
              <a:rPr lang="en-US" sz="4800" dirty="0" smtClean="0">
                <a:solidFill>
                  <a:schemeClr val="tx1">
                    <a:lumMod val="85000"/>
                  </a:schemeClr>
                </a:solidFill>
              </a:rPr>
              <a:t>Its </a:t>
            </a:r>
            <a:r>
              <a:rPr lang="en-US" sz="4800" b="1" dirty="0" smtClean="0"/>
              <a:t>pattern matching </a:t>
            </a:r>
            <a:r>
              <a:rPr lang="en-US" sz="4800" dirty="0" smtClean="0">
                <a:solidFill>
                  <a:schemeClr val="tx1">
                    <a:lumMod val="85000"/>
                  </a:schemeClr>
                </a:solidFill>
              </a:rPr>
              <a:t>is FTW.</a:t>
            </a:r>
          </a:p>
          <a:p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05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3957525" y="1503255"/>
            <a:ext cx="4589722" cy="497374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Erlang </a:t>
            </a:r>
            <a:r>
              <a:rPr lang="en-US" dirty="0" err="1" smtClean="0">
                <a:solidFill>
                  <a:prstClr val="white"/>
                </a:solidFill>
              </a:rPr>
              <a:t>dev</a:t>
            </a:r>
            <a:r>
              <a:rPr lang="en-US" dirty="0" smtClean="0">
                <a:solidFill>
                  <a:prstClr val="white"/>
                </a:solidFill>
              </a:rPr>
              <a:t> stack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57200" y="1503255"/>
            <a:ext cx="2895600" cy="497374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.NET </a:t>
            </a:r>
            <a:r>
              <a:rPr lang="en-US" dirty="0" err="1" smtClean="0">
                <a:solidFill>
                  <a:prstClr val="white"/>
                </a:solidFill>
              </a:rPr>
              <a:t>dev</a:t>
            </a:r>
            <a:r>
              <a:rPr lang="en-US" dirty="0" smtClean="0">
                <a:solidFill>
                  <a:prstClr val="white"/>
                </a:solidFill>
              </a:rPr>
              <a:t> stack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Erlang Runtime System </a:t>
            </a:r>
            <a:r>
              <a:rPr lang="en-US" sz="2800" i="1" dirty="0" smtClean="0">
                <a:solidFill>
                  <a:schemeClr val="bg1"/>
                </a:solidFill>
              </a:rPr>
              <a:t>(in-context)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000" y="2133600"/>
            <a:ext cx="2286000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C# / F#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0" y="3095661"/>
            <a:ext cx="2286000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.NET Framework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6684" y="4057722"/>
            <a:ext cx="2286000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CLR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56684" y="5019783"/>
            <a:ext cx="2286000" cy="10763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OS (Windows)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523709" y="2133600"/>
            <a:ext cx="2192079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Erlang / Elixir / </a:t>
            </a:r>
            <a:r>
              <a:rPr lang="en-US" dirty="0" err="1" smtClean="0">
                <a:solidFill>
                  <a:prstClr val="white"/>
                </a:solidFill>
              </a:rPr>
              <a:t>Joxa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22823" y="3095661"/>
            <a:ext cx="2192965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OTP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271187" y="5019783"/>
            <a:ext cx="3962399" cy="10763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prstClr val="black"/>
                </a:solidFill>
              </a:rPr>
              <a:t>OS (Windows, </a:t>
            </a:r>
            <a:br>
              <a:rPr lang="en-US" dirty="0" smtClean="0">
                <a:solidFill>
                  <a:prstClr val="black"/>
                </a:solidFill>
              </a:rPr>
            </a:br>
            <a:r>
              <a:rPr lang="en-US" dirty="0" smtClean="0">
                <a:solidFill>
                  <a:prstClr val="black"/>
                </a:solidFill>
              </a:rPr>
              <a:t>Linux, Mac, </a:t>
            </a:r>
            <a:br>
              <a:rPr lang="en-US" dirty="0" smtClean="0">
                <a:solidFill>
                  <a:prstClr val="black"/>
                </a:solidFill>
              </a:rPr>
            </a:br>
            <a:r>
              <a:rPr lang="en-US" dirty="0" smtClean="0">
                <a:solidFill>
                  <a:prstClr val="black"/>
                </a:solidFill>
              </a:rPr>
              <a:t>None)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519278" y="4057721"/>
            <a:ext cx="2196509" cy="1924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ERTS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849329" y="4562583"/>
            <a:ext cx="1536406" cy="1104900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prstClr val="white"/>
                </a:solidFill>
              </a:rPr>
              <a:t>VM</a:t>
            </a:r>
            <a:br>
              <a:rPr lang="en-US" sz="1600" dirty="0" smtClean="0">
                <a:solidFill>
                  <a:prstClr val="white"/>
                </a:solidFill>
              </a:rPr>
            </a:br>
            <a:r>
              <a:rPr lang="en-US" sz="1600" dirty="0" smtClean="0">
                <a:solidFill>
                  <a:prstClr val="white"/>
                </a:solidFill>
              </a:rPr>
              <a:t>+ Kernel</a:t>
            </a:r>
          </a:p>
          <a:p>
            <a:pPr algn="ctr"/>
            <a:r>
              <a:rPr lang="en-US" sz="1600" dirty="0" smtClean="0">
                <a:solidFill>
                  <a:prstClr val="white"/>
                </a:solidFill>
              </a:rPr>
              <a:t>+ STDLIB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Line Callout 1 (Border and Accent Bar) 2"/>
          <p:cNvSpPr/>
          <p:nvPr/>
        </p:nvSpPr>
        <p:spPr>
          <a:xfrm>
            <a:off x="7174316" y="3687479"/>
            <a:ext cx="1621022" cy="740484"/>
          </a:xfrm>
          <a:prstGeom prst="accentBorderCallout1">
            <a:avLst>
              <a:gd name="adj1" fmla="val 18750"/>
              <a:gd name="adj2" fmla="val -8333"/>
              <a:gd name="adj3" fmla="val 119407"/>
              <a:gd name="adj4" fmla="val -47236"/>
            </a:avLst>
          </a:prstGeom>
          <a:solidFill>
            <a:srgbClr val="FFFF00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250+ years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59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8" grpId="0" animBg="1"/>
      <p:bldP spid="19" grpId="0" animBg="1"/>
      <p:bldP spid="20" grpId="0" animBg="1"/>
      <p:bldP spid="22" grpId="0" animBg="1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5165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“The performance 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of a concurrent language 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is predicated by three things: 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the </a:t>
            </a:r>
            <a:r>
              <a:rPr lang="en-US" sz="4400" b="1" dirty="0" smtClean="0">
                <a:solidFill>
                  <a:schemeClr val="bg1"/>
                </a:solidFill>
              </a:rPr>
              <a:t>context switching time, 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The </a:t>
            </a:r>
            <a:r>
              <a:rPr lang="en-US" sz="4400" b="1" dirty="0" smtClean="0">
                <a:solidFill>
                  <a:schemeClr val="bg1"/>
                </a:solidFill>
              </a:rPr>
              <a:t>message passing time</a:t>
            </a:r>
            <a:r>
              <a:rPr lang="en-US" sz="4400" dirty="0" smtClean="0">
                <a:solidFill>
                  <a:schemeClr val="bg1"/>
                </a:solidFill>
              </a:rPr>
              <a:t>,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and the </a:t>
            </a:r>
            <a:r>
              <a:rPr lang="en-US" sz="4400" b="1" dirty="0" smtClean="0">
                <a:solidFill>
                  <a:schemeClr val="bg1"/>
                </a:solidFill>
              </a:rPr>
              <a:t>time to create a process</a:t>
            </a:r>
            <a:r>
              <a:rPr lang="en-US" sz="4400" dirty="0" smtClean="0">
                <a:solidFill>
                  <a:schemeClr val="bg1"/>
                </a:solidFill>
              </a:rPr>
              <a:t>.” 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–Mike Williams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52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57200" y="1032056"/>
            <a:ext cx="8458356" cy="3997144"/>
            <a:chOff x="475326" y="838200"/>
            <a:chExt cx="8112862" cy="3843408"/>
          </a:xfrm>
        </p:grpSpPr>
        <p:grpSp>
          <p:nvGrpSpPr>
            <p:cNvPr id="4" name="Group 3"/>
            <p:cNvGrpSpPr/>
            <p:nvPr/>
          </p:nvGrpSpPr>
          <p:grpSpPr>
            <a:xfrm>
              <a:off x="475326" y="838200"/>
              <a:ext cx="8112862" cy="1938408"/>
              <a:chOff x="463301" y="228598"/>
              <a:chExt cx="2730743" cy="552697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463301" y="228600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004519" y="228600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545738" y="228599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086956" y="228598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628175" y="228600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75326" y="2743200"/>
              <a:ext cx="8112861" cy="1938408"/>
              <a:chOff x="463301" y="228598"/>
              <a:chExt cx="2730743" cy="552697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463301" y="228600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004520" y="228598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545738" y="228599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086956" y="228598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628175" y="228600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</p:grpSp>
      </p:grpSp>
      <p:sp>
        <p:nvSpPr>
          <p:cNvPr id="17" name="TextBox 16"/>
          <p:cNvSpPr txBox="1"/>
          <p:nvPr/>
        </p:nvSpPr>
        <p:spPr>
          <a:xfrm>
            <a:off x="742949" y="76200"/>
            <a:ext cx="7848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prstClr val="white"/>
                </a:solidFill>
              </a:rPr>
              <a:t>One Java 6 or </a:t>
            </a:r>
            <a:r>
              <a:rPr lang="en-US" sz="2400" b="1" dirty="0" smtClean="0">
                <a:solidFill>
                  <a:prstClr val="white"/>
                </a:solidFill>
              </a:rPr>
              <a:t>.</a:t>
            </a:r>
            <a:r>
              <a:rPr lang="en-US" sz="2400" b="1" dirty="0">
                <a:solidFill>
                  <a:prstClr val="white"/>
                </a:solidFill>
              </a:rPr>
              <a:t>NET 4.0 </a:t>
            </a:r>
            <a:r>
              <a:rPr lang="en-US" sz="2400" b="1" dirty="0" smtClean="0">
                <a:solidFill>
                  <a:prstClr val="white"/>
                </a:solidFill>
              </a:rPr>
              <a:t>T</a:t>
            </a:r>
            <a:r>
              <a:rPr lang="en-US" sz="2400" b="1" dirty="0" smtClean="0">
                <a:solidFill>
                  <a:prstClr val="white"/>
                </a:solidFill>
              </a:rPr>
              <a:t>hread </a:t>
            </a:r>
            <a:r>
              <a:rPr lang="en-US" sz="2400" b="1" dirty="0" smtClean="0">
                <a:solidFill>
                  <a:prstClr val="white"/>
                </a:solidFill>
              </a:rPr>
              <a:t/>
            </a:r>
            <a:br>
              <a:rPr lang="en-US" sz="2400" b="1" dirty="0" smtClean="0">
                <a:solidFill>
                  <a:prstClr val="white"/>
                </a:solidFill>
              </a:rPr>
            </a:br>
            <a:r>
              <a:rPr lang="en-US" sz="2400" b="1" dirty="0" smtClean="0">
                <a:solidFill>
                  <a:prstClr val="white"/>
                </a:solidFill>
              </a:rPr>
              <a:t>(allocates one megabyte)</a:t>
            </a:r>
            <a:endParaRPr lang="en-US" sz="2400" b="1" dirty="0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2948" y="5029200"/>
            <a:ext cx="7848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prstClr val="white"/>
                </a:solidFill>
              </a:rPr>
              <a:t>One Erlang Process </a:t>
            </a:r>
            <a:r>
              <a:rPr lang="en-US" sz="2400" b="1" dirty="0" smtClean="0">
                <a:solidFill>
                  <a:prstClr val="white"/>
                </a:solidFill>
              </a:rPr>
              <a:t>(allocates one </a:t>
            </a:r>
            <a:r>
              <a:rPr lang="en-US" sz="2400" b="1" dirty="0">
                <a:solidFill>
                  <a:prstClr val="white"/>
                </a:solidFill>
              </a:rPr>
              <a:t>kilobyte)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3810000" y="5638800"/>
            <a:ext cx="614312" cy="2026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50000"/>
                  </a:prstClr>
                </a:solidFill>
              </a:rPr>
              <a:t>Why -&gt; elsewhere concurrency is painful</a:t>
            </a:r>
            <a:endParaRPr lang="en-US" sz="2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64833" y="5562600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286000" y="2039983"/>
            <a:ext cx="4724400" cy="2303417"/>
            <a:chOff x="2133600" y="2039983"/>
            <a:chExt cx="4724400" cy="2303417"/>
          </a:xfrm>
        </p:grpSpPr>
        <p:sp>
          <p:nvSpPr>
            <p:cNvPr id="27" name="Rectangle 26"/>
            <p:cNvSpPr/>
            <p:nvPr/>
          </p:nvSpPr>
          <p:spPr>
            <a:xfrm>
              <a:off x="2133600" y="2057400"/>
              <a:ext cx="15240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Heap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271511" y="2510197"/>
              <a:ext cx="1248177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Stack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133600" y="3429000"/>
              <a:ext cx="15240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Garbage Collector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334000" y="2039983"/>
              <a:ext cx="15240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Mailbox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334000" y="3429000"/>
              <a:ext cx="15240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Links and Monitors</a:t>
              </a:r>
              <a:endParaRPr lang="en-US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8466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-0.00462 L -2.22222E-6 -0.3664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180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8" grpId="1"/>
      <p:bldP spid="20" grpId="0" animBg="1"/>
      <p:bldP spid="20" grpId="1" animBg="1"/>
      <p:bldP spid="19" grpId="0"/>
      <p:bldP spid="19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50000"/>
                  </a:prstClr>
                </a:solidFill>
              </a:rPr>
              <a:t>Why -&gt; near zero context switching cost</a:t>
            </a:r>
            <a:endParaRPr lang="en-US" sz="2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7338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CPU Core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733800" y="2360762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40005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648200" y="2504854"/>
            <a:ext cx="3581400" cy="1686146"/>
            <a:chOff x="4648200" y="2504854"/>
            <a:chExt cx="3048000" cy="1686146"/>
          </a:xfrm>
        </p:grpSpPr>
        <p:sp>
          <p:nvSpPr>
            <p:cNvPr id="9" name="Flowchart: Process 8"/>
            <p:cNvSpPr/>
            <p:nvPr/>
          </p:nvSpPr>
          <p:spPr>
            <a:xfrm>
              <a:off x="5880370" y="2504854"/>
              <a:ext cx="1815830" cy="1686146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31750" cmpd="sng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r>
                <a:rPr lang="en-US" sz="1400" b="1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Reductions</a:t>
              </a:r>
            </a:p>
            <a:p>
              <a:r>
                <a:rPr lang="en-US" sz="1100" b="1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- Do 2,000 operations</a:t>
              </a:r>
            </a:p>
            <a:p>
              <a:pPr lvl="1"/>
              <a:r>
                <a:rPr lang="en-US" sz="1000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reduction1</a:t>
              </a:r>
              <a:r>
                <a:rPr lang="en-US" sz="1000" dirty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/>
              </a:r>
              <a:br>
                <a:rPr lang="en-US" sz="1000" dirty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</a:br>
              <a:r>
                <a:rPr lang="en-US" sz="1000" dirty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reduction3</a:t>
              </a:r>
              <a:br>
                <a:rPr lang="en-US" sz="1000" dirty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</a:br>
              <a:r>
                <a:rPr lang="en-US" sz="1000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.</a:t>
              </a:r>
              <a:endParaRPr lang="en-US" sz="10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endParaRPr>
            </a:p>
            <a:p>
              <a:pPr lvl="1"/>
              <a:r>
                <a:rPr lang="en-US" sz="1000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Reduction2000</a:t>
              </a:r>
            </a:p>
            <a:p>
              <a:r>
                <a:rPr lang="en-US" sz="1100" b="1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- Move to the next guy</a:t>
              </a:r>
              <a:br>
                <a:rPr lang="en-US" sz="1100" b="1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</a:br>
              <a:r>
                <a:rPr lang="en-US" sz="1100" b="1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- Repeat</a:t>
              </a:r>
              <a:endParaRPr lang="en-US" sz="1100" b="1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9" idx="1"/>
            </p:cNvCxnSpPr>
            <p:nvPr/>
          </p:nvCxnSpPr>
          <p:spPr>
            <a:xfrm flipH="1">
              <a:off x="4648200" y="3347927"/>
              <a:ext cx="1232170" cy="15342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/>
          <p:cNvSpPr/>
          <p:nvPr/>
        </p:nvSpPr>
        <p:spPr>
          <a:xfrm>
            <a:off x="4114800" y="2360762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495800" y="2373868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781605" y="1447800"/>
            <a:ext cx="180795" cy="914400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192693" y="1754038"/>
            <a:ext cx="150707" cy="608162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557802" y="1600200"/>
            <a:ext cx="166598" cy="762000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198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30" grpId="0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US" sz="7200" dirty="0" smtClean="0">
                <a:solidFill>
                  <a:schemeClr val="bg1"/>
                </a:solidFill>
              </a:rPr>
              <a:t>What and why </a:t>
            </a:r>
            <a:br>
              <a:rPr lang="en-US" sz="7200" dirty="0" smtClean="0">
                <a:solidFill>
                  <a:schemeClr val="bg1"/>
                </a:solidFill>
              </a:rPr>
            </a:br>
            <a:r>
              <a:rPr lang="en-US" sz="7200" dirty="0" smtClean="0">
                <a:solidFill>
                  <a:schemeClr val="bg1"/>
                </a:solidFill>
              </a:rPr>
              <a:t>CQRS?</a:t>
            </a:r>
            <a:endParaRPr 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82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H="1">
            <a:off x="3953536" y="1931122"/>
            <a:ext cx="847910" cy="537443"/>
          </a:xfrm>
          <a:prstGeom prst="straightConnector1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xplosion 1 1"/>
          <p:cNvSpPr/>
          <p:nvPr/>
        </p:nvSpPr>
        <p:spPr>
          <a:xfrm>
            <a:off x="3494642" y="2210216"/>
            <a:ext cx="560392" cy="375166"/>
          </a:xfrm>
          <a:prstGeom prst="irregularSeal1">
            <a:avLst/>
          </a:prstGeom>
          <a:solidFill>
            <a:srgbClr val="FFFF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7338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CPU Core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647042" y="2437378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40005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723552" y="1720392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694847" y="1491075"/>
            <a:ext cx="180795" cy="947741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801446" y="1491075"/>
            <a:ext cx="150707" cy="229317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600" y="6248400"/>
            <a:ext cx="861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50000"/>
                  </a:prstClr>
                </a:solidFill>
              </a:rPr>
              <a:t>Why -&gt; supervision</a:t>
            </a:r>
            <a:endParaRPr lang="en-US" sz="2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694847" y="2362616"/>
            <a:ext cx="180795" cy="74762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rgbClr val="FF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713895" y="1551150"/>
            <a:ext cx="180795" cy="898918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3933059" y="1849966"/>
            <a:ext cx="878342" cy="48902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495800" y="1219200"/>
            <a:ext cx="780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prstClr val="white"/>
                </a:solidFill>
              </a:rPr>
              <a:t>s</a:t>
            </a:r>
            <a:r>
              <a:rPr lang="en-US" sz="1050" dirty="0" smtClean="0">
                <a:solidFill>
                  <a:prstClr val="white"/>
                </a:solidFill>
              </a:rPr>
              <a:t>upervisor</a:t>
            </a:r>
            <a:endParaRPr lang="en-US" sz="1050" dirty="0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94642" y="1230167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white"/>
                </a:solidFill>
              </a:rPr>
              <a:t>worker</a:t>
            </a:r>
            <a:endParaRPr lang="en-US" sz="1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933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8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0" grpId="0"/>
      <p:bldP spid="50" grpId="1"/>
      <p:bldP spid="50" grpId="2"/>
      <p:bldP spid="50" grpId="3"/>
      <p:bldP spid="30" grpId="0"/>
      <p:bldP spid="36" grpId="0" animBg="1"/>
      <p:bldP spid="15" grpId="0" animBg="1"/>
      <p:bldP spid="15" grpId="1" animBg="1"/>
      <p:bldP spid="2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50000"/>
                  </a:prstClr>
                </a:solidFill>
              </a:rPr>
              <a:t>Why -&gt; elsewhere concurrency is painful</a:t>
            </a:r>
            <a:endParaRPr lang="en-US" sz="2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923187" y="2362200"/>
            <a:ext cx="801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99"/>
                </a:solidFill>
              </a:rPr>
              <a:t>*****</a:t>
            </a:r>
            <a:br>
              <a:rPr lang="en-US" dirty="0" smtClean="0">
                <a:solidFill>
                  <a:srgbClr val="FFFF99"/>
                </a:solidFill>
              </a:rPr>
            </a:br>
            <a:r>
              <a:rPr lang="en-US" dirty="0" smtClean="0">
                <a:solidFill>
                  <a:srgbClr val="FFFF99"/>
                </a:solidFill>
              </a:rPr>
              <a:t>*****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0960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Core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6482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Core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2004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Core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7526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Core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3" name="Flowchart: Direct Access Storage 22"/>
          <p:cNvSpPr/>
          <p:nvPr/>
        </p:nvSpPr>
        <p:spPr>
          <a:xfrm>
            <a:off x="20193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370988" y="2362200"/>
            <a:ext cx="801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99"/>
                </a:solidFill>
              </a:rPr>
              <a:t>*****</a:t>
            </a:r>
            <a:br>
              <a:rPr lang="en-US" dirty="0" smtClean="0">
                <a:solidFill>
                  <a:srgbClr val="FFFF99"/>
                </a:solidFill>
              </a:rPr>
            </a:br>
            <a:r>
              <a:rPr lang="en-US" dirty="0" smtClean="0">
                <a:solidFill>
                  <a:srgbClr val="FFFF99"/>
                </a:solidFill>
              </a:rPr>
              <a:t>*****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49" name="Flowchart: Direct Access Storage 48"/>
          <p:cNvSpPr/>
          <p:nvPr/>
        </p:nvSpPr>
        <p:spPr>
          <a:xfrm>
            <a:off x="3467099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818789" y="2362200"/>
            <a:ext cx="801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99"/>
                </a:solidFill>
              </a:rPr>
              <a:t>*****</a:t>
            </a:r>
            <a:br>
              <a:rPr lang="en-US" dirty="0" smtClean="0">
                <a:solidFill>
                  <a:srgbClr val="FFFF99"/>
                </a:solidFill>
              </a:rPr>
            </a:br>
            <a:r>
              <a:rPr lang="en-US" dirty="0" smtClean="0">
                <a:solidFill>
                  <a:srgbClr val="FFFF99"/>
                </a:solidFill>
              </a:rPr>
              <a:t>*****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49149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266589" y="2362200"/>
            <a:ext cx="801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99"/>
                </a:solidFill>
              </a:rPr>
              <a:t>*****</a:t>
            </a:r>
            <a:br>
              <a:rPr lang="en-US" dirty="0" smtClean="0">
                <a:solidFill>
                  <a:srgbClr val="FFFF99"/>
                </a:solidFill>
              </a:rPr>
            </a:br>
            <a:r>
              <a:rPr lang="en-US" dirty="0" smtClean="0">
                <a:solidFill>
                  <a:srgbClr val="FFFF99"/>
                </a:solidFill>
              </a:rPr>
              <a:t>*****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53" name="Flowchart: Direct Access Storage 52"/>
          <p:cNvSpPr/>
          <p:nvPr/>
        </p:nvSpPr>
        <p:spPr>
          <a:xfrm>
            <a:off x="63627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879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050" y="39079"/>
            <a:ext cx="659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prstClr val="black"/>
                </a:solidFill>
              </a:rPr>
              <a:t>Distribution: built-in from the start</a:t>
            </a:r>
            <a:endParaRPr lang="en-US" sz="28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840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8159"/>
    </mc:Choice>
    <mc:Fallback>
      <p:transition spd="slow" advTm="618159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1" y="438136"/>
            <a:ext cx="97140" cy="160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9" y="5519736"/>
            <a:ext cx="1040123" cy="1719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804" y="581028"/>
            <a:ext cx="155584" cy="257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050" y="755197"/>
            <a:ext cx="188515" cy="311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404" y="945697"/>
            <a:ext cx="238729" cy="394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705" y="1143000"/>
            <a:ext cx="290699" cy="480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698" y="1447801"/>
            <a:ext cx="414897" cy="685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981200"/>
            <a:ext cx="55319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449" y="3200401"/>
            <a:ext cx="78369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39050" y="39079"/>
            <a:ext cx="659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prstClr val="black"/>
                </a:solidFill>
              </a:rPr>
              <a:t>Distribution: built-in from the start</a:t>
            </a:r>
            <a:endParaRPr lang="en-US" sz="2800" b="1" dirty="0">
              <a:solidFill>
                <a:prstClr val="black"/>
              </a:solidFill>
            </a:endParaRPr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244" y="500744"/>
            <a:ext cx="126362" cy="208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696" y="108907"/>
            <a:ext cx="45719" cy="75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99772"/>
            <a:ext cx="63541" cy="105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712" y="252285"/>
            <a:ext cx="77871" cy="128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2738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8159"/>
    </mc:Choice>
    <mc:Fallback>
      <p:transition spd="slow" advTm="618159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872" y="2667000"/>
            <a:ext cx="5588001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271781" y="228600"/>
          <a:ext cx="4528820" cy="2971803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621604"/>
                <a:gridCol w="1443005"/>
                <a:gridCol w="2464211"/>
              </a:tblGrid>
              <a:tr h="3791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Nines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Uptime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Annual Downtime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99.9999999%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30 milliseconds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99.9999990%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300 milliseconds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99.9999900%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 </a:t>
                      </a:r>
                      <a:r>
                        <a:rPr lang="en-US" sz="1400" u="none" strike="noStrike" dirty="0" smtClean="0">
                          <a:effectLst/>
                        </a:rPr>
                        <a:t>seconds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99.9999000%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32 seconds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99.9990000%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 5 minutes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99.9900000%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 53 minutes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99.9000000%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 8 hours, 46 minutes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99.0000000%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 3 days, 15 hours, 36 minutes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 flipH="1">
            <a:off x="697865" y="457200"/>
            <a:ext cx="506730" cy="2921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255599" y="3244334"/>
            <a:ext cx="632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Safe 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86080" y="3525678"/>
            <a:ext cx="4414520" cy="3200261"/>
            <a:chOff x="386080" y="3525678"/>
            <a:chExt cx="4414520" cy="3200261"/>
          </a:xfrm>
        </p:grpSpPr>
        <p:sp>
          <p:nvSpPr>
            <p:cNvPr id="6" name="Rounded Rectangle 5"/>
            <p:cNvSpPr/>
            <p:nvPr/>
          </p:nvSpPr>
          <p:spPr>
            <a:xfrm>
              <a:off x="3532186" y="5257800"/>
              <a:ext cx="1268414" cy="6858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Hot code loading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86080" y="5257800"/>
              <a:ext cx="1393161" cy="6858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Links and monitors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371600" y="3525678"/>
              <a:ext cx="2209800" cy="1587499"/>
              <a:chOff x="5334000" y="603250"/>
              <a:chExt cx="3505200" cy="2371725"/>
            </a:xfrm>
          </p:grpSpPr>
          <p:cxnSp>
            <p:nvCxnSpPr>
              <p:cNvPr id="12" name="Straight Arrow Connector 11"/>
              <p:cNvCxnSpPr/>
              <p:nvPr/>
            </p:nvCxnSpPr>
            <p:spPr>
              <a:xfrm>
                <a:off x="7239000" y="1136650"/>
                <a:ext cx="609600" cy="80962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 flipH="1">
                <a:off x="6477000" y="1136650"/>
                <a:ext cx="571500" cy="91201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4" name="Rectangle 13"/>
              <p:cNvSpPr/>
              <p:nvPr/>
            </p:nvSpPr>
            <p:spPr>
              <a:xfrm>
                <a:off x="6477000" y="603250"/>
                <a:ext cx="1371600" cy="685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prstClr val="white"/>
                    </a:solidFill>
                  </a:rPr>
                  <a:t>Supervisor</a:t>
                </a:r>
                <a:endParaRPr 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7315200" y="2060575"/>
                <a:ext cx="1524000" cy="914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prstClr val="white"/>
                    </a:solidFill>
                  </a:rPr>
                  <a:t>Worker</a:t>
                </a:r>
                <a:endParaRPr 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5334000" y="2060575"/>
                <a:ext cx="1524000" cy="914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prstClr val="white"/>
                    </a:solidFill>
                  </a:rPr>
                  <a:t>Worker</a:t>
                </a:r>
                <a:endParaRPr lang="en-US" sz="120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" name="Rounded Rectangle 17"/>
            <p:cNvSpPr/>
            <p:nvPr/>
          </p:nvSpPr>
          <p:spPr>
            <a:xfrm>
              <a:off x="386080" y="6040139"/>
              <a:ext cx="4414520" cy="6858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simple distribution, safe concurrency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903038" y="5257800"/>
              <a:ext cx="1525962" cy="6858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No masters</a:t>
              </a:r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65000"/>
                  </a:prstClr>
                </a:solidFill>
              </a:rPr>
              <a:t>Why -&gt; reliability</a:t>
            </a:r>
            <a:endParaRPr lang="en-US" sz="24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5159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9020"/>
    </mc:Choice>
    <mc:Fallback>
      <p:transition spd="slow" advTm="369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2209800"/>
            <a:ext cx="9144000" cy="464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to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6" name="Picture 5" descr="File:Erlang 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392" y="5410200"/>
            <a:ext cx="1127779" cy="109735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2" descr="Face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63" y="2421070"/>
            <a:ext cx="803794" cy="80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amazon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79" y="2564171"/>
            <a:ext cx="2080317" cy="39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T-Mobile logo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3" y="4348871"/>
            <a:ext cx="190500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534" y="3686859"/>
            <a:ext cx="1062794" cy="94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RabbitMQ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4291720"/>
            <a:ext cx="1905000" cy="50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GitHub.sv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011" y="3297107"/>
            <a:ext cx="1333500" cy="59055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Picture 20" descr="Riak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063" y="2421070"/>
            <a:ext cx="1668258" cy="63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2" descr="Ericsson logo.sv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314" y="3378069"/>
            <a:ext cx="1905000" cy="42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C:\Users\OJ\Desktop\logo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592" y="4225046"/>
            <a:ext cx="1905000" cy="571500"/>
          </a:xfrm>
          <a:prstGeom prst="rect">
            <a:avLst/>
          </a:prstGeom>
          <a:noFill/>
        </p:spPr>
      </p:pic>
      <p:pic>
        <p:nvPicPr>
          <p:cNvPr id="16" name="Picture 12" descr="C:\Users\OJ\Desktop\motorola-logo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463" y="3160847"/>
            <a:ext cx="1371600" cy="978408"/>
          </a:xfrm>
          <a:prstGeom prst="rect">
            <a:avLst/>
          </a:prstGeom>
          <a:noFill/>
          <a:extLst/>
        </p:spPr>
      </p:pic>
      <p:pic>
        <p:nvPicPr>
          <p:cNvPr id="17" name="Picture 1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264" y="2564171"/>
            <a:ext cx="1861989" cy="517593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18" name="Picture 15" descr="C:\Users\OJ\Desktop\imgres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063" y="2421070"/>
            <a:ext cx="1524000" cy="714375"/>
          </a:xfrm>
          <a:prstGeom prst="rect">
            <a:avLst/>
          </a:prstGeom>
          <a:noFill/>
          <a:extLst/>
        </p:spPr>
      </p:pic>
      <p:pic>
        <p:nvPicPr>
          <p:cNvPr id="19" name="Picture 2" descr="C:\Users\bryanhunter\Desktop\logo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41" y="3234389"/>
            <a:ext cx="2047875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67677" y="304800"/>
            <a:ext cx="823105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prstClr val="white"/>
                </a:solidFill>
              </a:rPr>
              <a:t>When you reach for CQRS </a:t>
            </a:r>
            <a:br>
              <a:rPr lang="en-US" sz="3200" dirty="0">
                <a:solidFill>
                  <a:prstClr val="white"/>
                </a:solidFill>
              </a:rPr>
            </a:br>
            <a:r>
              <a:rPr lang="en-US" sz="3200" dirty="0">
                <a:solidFill>
                  <a:prstClr val="white"/>
                </a:solidFill>
              </a:rPr>
              <a:t>you are solving </a:t>
            </a:r>
            <a:r>
              <a:rPr lang="en-US" sz="3200" dirty="0" smtClean="0">
                <a:solidFill>
                  <a:prstClr val="white"/>
                </a:solidFill>
              </a:rPr>
              <a:t>problems</a:t>
            </a:r>
            <a:br>
              <a:rPr lang="en-US" sz="3200" dirty="0" smtClean="0">
                <a:solidFill>
                  <a:prstClr val="white"/>
                </a:solidFill>
              </a:rPr>
            </a:br>
            <a:r>
              <a:rPr lang="en-US" sz="3200" dirty="0" smtClean="0">
                <a:solidFill>
                  <a:prstClr val="white"/>
                </a:solidFill>
              </a:rPr>
              <a:t>that led these </a:t>
            </a:r>
            <a:r>
              <a:rPr lang="en-US" sz="3200" dirty="0" smtClean="0">
                <a:solidFill>
                  <a:prstClr val="white"/>
                </a:solidFill>
              </a:rPr>
              <a:t>companies</a:t>
            </a:r>
            <a:endParaRPr lang="en-US" sz="3200" dirty="0" smtClean="0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29000" y="5666487"/>
            <a:ext cx="818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prstClr val="black"/>
                </a:solidFill>
              </a:rPr>
              <a:t>…to</a:t>
            </a:r>
            <a:endParaRPr lang="en-US" sz="3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08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media.dcentertainment.com/sites/default/files/tv-covers/2012/02/1973-SuperFriends-keya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75" y="1164973"/>
            <a:ext cx="9148175" cy="4574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83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bryanhunter\Desktop\snowmanflamethrow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29" y="533400"/>
            <a:ext cx="9160029" cy="647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21891" y="-9939"/>
            <a:ext cx="9165891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4800" i="1" dirty="0">
                <a:solidFill>
                  <a:schemeClr val="bg1"/>
                </a:solidFill>
              </a:rPr>
              <a:t>Right tool for the </a:t>
            </a:r>
            <a:r>
              <a:rPr lang="en-US" sz="4800" i="1" dirty="0" smtClean="0">
                <a:solidFill>
                  <a:schemeClr val="bg1"/>
                </a:solidFill>
              </a:rPr>
              <a:t>job!</a:t>
            </a:r>
            <a:endParaRPr lang="en-US" sz="4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4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flipV="1">
            <a:off x="-12359" y="0"/>
            <a:ext cx="9156357" cy="47154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320" y="5139035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prstClr val="white"/>
                </a:solidFill>
              </a:rPr>
              <a:t>http://erlangcamp.com</a:t>
            </a:r>
            <a:endParaRPr lang="en-US" sz="5400" b="1" dirty="0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65000"/>
                  </a:prstClr>
                </a:solidFill>
              </a:rPr>
              <a:t>How -&gt; Two day intense hands-on training</a:t>
            </a:r>
            <a:endParaRPr lang="en-US" sz="2400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669" y="471785"/>
            <a:ext cx="62103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00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418"/>
    </mc:Choice>
    <mc:Fallback>
      <p:transition spd="slow" advTm="52418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-12358" y="0"/>
            <a:ext cx="9156357" cy="47154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65000"/>
                  </a:prstClr>
                </a:solidFill>
              </a:rPr>
              <a:t>How -&gt; Better yet; pack up and move to Nashville!</a:t>
            </a:r>
            <a:endParaRPr lang="en-US" sz="24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5320" y="5089843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prstClr val="white"/>
                </a:solidFill>
              </a:rPr>
              <a:t>http://nashfp.org</a:t>
            </a:r>
            <a:endParaRPr lang="en-US" sz="5400" b="1" dirty="0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720" y="429998"/>
            <a:ext cx="6934200" cy="292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07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418"/>
    </mc:Choice>
    <mc:Fallback>
      <p:transition spd="slow" advTm="52418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67400"/>
          </a:xfrm>
        </p:spPr>
        <p:txBody>
          <a:bodyPr>
            <a:normAutofit/>
          </a:bodyPr>
          <a:lstStyle/>
          <a:p>
            <a:r>
              <a:rPr lang="en-US" sz="6600" dirty="0" smtClean="0">
                <a:solidFill>
                  <a:schemeClr val="bg1"/>
                </a:solidFill>
              </a:rPr>
              <a:t>CQRS is </a:t>
            </a:r>
            <a:r>
              <a:rPr lang="en-US" sz="8800" dirty="0" smtClean="0">
                <a:solidFill>
                  <a:schemeClr val="bg1"/>
                </a:solidFill>
              </a:rPr>
              <a:t/>
            </a:r>
            <a:br>
              <a:rPr lang="en-US" sz="8800" dirty="0" smtClean="0">
                <a:solidFill>
                  <a:schemeClr val="bg1"/>
                </a:solidFill>
              </a:rPr>
            </a:br>
            <a:r>
              <a:rPr lang="en-US" sz="6600" b="1" dirty="0" smtClean="0">
                <a:solidFill>
                  <a:schemeClr val="bg1"/>
                </a:solidFill>
              </a:rPr>
              <a:t>C</a:t>
            </a:r>
            <a:r>
              <a:rPr lang="en-US" sz="6600" dirty="0" smtClean="0">
                <a:solidFill>
                  <a:schemeClr val="bg1"/>
                </a:solidFill>
              </a:rPr>
              <a:t>ommand </a:t>
            </a:r>
            <a:r>
              <a:rPr lang="en-US" sz="6600" b="1" dirty="0" smtClean="0">
                <a:solidFill>
                  <a:schemeClr val="bg1"/>
                </a:solidFill>
              </a:rPr>
              <a:t>Q</a:t>
            </a:r>
            <a:r>
              <a:rPr lang="en-US" sz="6600" dirty="0" smtClean="0">
                <a:solidFill>
                  <a:schemeClr val="bg1"/>
                </a:solidFill>
              </a:rPr>
              <a:t>uery </a:t>
            </a:r>
            <a:r>
              <a:rPr lang="en-US" sz="6600" b="1" dirty="0" smtClean="0">
                <a:solidFill>
                  <a:schemeClr val="bg1"/>
                </a:solidFill>
              </a:rPr>
              <a:t>R</a:t>
            </a:r>
            <a:r>
              <a:rPr lang="en-US" sz="6600" dirty="0" smtClean="0">
                <a:solidFill>
                  <a:schemeClr val="bg1"/>
                </a:solidFill>
              </a:rPr>
              <a:t>esponsibility </a:t>
            </a:r>
            <a:r>
              <a:rPr lang="en-US" sz="6600" b="1" dirty="0" smtClean="0">
                <a:solidFill>
                  <a:schemeClr val="bg1"/>
                </a:solidFill>
              </a:rPr>
              <a:t>S</a:t>
            </a:r>
            <a:r>
              <a:rPr lang="en-US" sz="6600" dirty="0" smtClean="0">
                <a:solidFill>
                  <a:schemeClr val="bg1"/>
                </a:solidFill>
              </a:rPr>
              <a:t>egregation.</a:t>
            </a:r>
            <a:endParaRPr lang="en-US" sz="8800" dirty="0">
              <a:solidFill>
                <a:schemeClr val="bg1"/>
              </a:solidFill>
            </a:endParaRPr>
          </a:p>
        </p:txBody>
      </p:sp>
      <p:sp>
        <p:nvSpPr>
          <p:cNvPr id="3" name="Title 4"/>
          <p:cNvSpPr txBox="1">
            <a:spLocks/>
          </p:cNvSpPr>
          <p:nvPr/>
        </p:nvSpPr>
        <p:spPr>
          <a:xfrm>
            <a:off x="152400" y="6096000"/>
            <a:ext cx="88392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solidFill>
                  <a:prstClr val="white">
                    <a:lumMod val="65000"/>
                  </a:prstClr>
                </a:solidFill>
              </a:rPr>
              <a:t>&gt; What is CQRS?</a:t>
            </a:r>
            <a:endParaRPr lang="en-US" sz="32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97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95325" y="1771028"/>
            <a:ext cx="7315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dirty="0"/>
              <a:t>Bryan </a:t>
            </a:r>
            <a:r>
              <a:rPr lang="en-US" sz="3600" dirty="0" smtClean="0"/>
              <a:t>Hunter</a:t>
            </a:r>
            <a:endParaRPr lang="en-US" sz="2400" dirty="0"/>
          </a:p>
          <a:p>
            <a:pPr>
              <a:buNone/>
            </a:pPr>
            <a:r>
              <a:rPr lang="en-US" sz="3200" dirty="0"/>
              <a:t>Twitter: @</a:t>
            </a:r>
            <a:r>
              <a:rPr lang="en-US" sz="3200" dirty="0" err="1"/>
              <a:t>bryan_hunter</a:t>
            </a:r>
            <a:endParaRPr lang="en-US" sz="3200" dirty="0"/>
          </a:p>
          <a:p>
            <a:pPr>
              <a:buNone/>
            </a:pPr>
            <a:r>
              <a:rPr lang="en-US" sz="2800" dirty="0" smtClean="0"/>
              <a:t>Email</a:t>
            </a:r>
            <a:r>
              <a:rPr lang="en-US" sz="2800" dirty="0"/>
              <a:t>: </a:t>
            </a:r>
            <a:r>
              <a:rPr lang="en-US" sz="2800" dirty="0" smtClean="0"/>
              <a:t>bryan.hunter@fireflylogic.com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&gt; </a:t>
            </a:r>
            <a:r>
              <a:rPr lang="en-US" sz="2400" b="1" dirty="0" smtClean="0"/>
              <a:t>keep in touch</a:t>
            </a:r>
            <a:endParaRPr lang="en-US" sz="2400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516" y="3949319"/>
            <a:ext cx="1685925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95325" y="3976674"/>
            <a:ext cx="519112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dirty="0"/>
              <a:t>Firefly Logic, Inc.</a:t>
            </a:r>
          </a:p>
          <a:p>
            <a:r>
              <a:rPr lang="en-US" sz="2000" dirty="0"/>
              <a:t>1000 Main </a:t>
            </a:r>
            <a:r>
              <a:rPr lang="en-US" sz="2000" dirty="0" smtClean="0"/>
              <a:t>Street #201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Nashville, TN </a:t>
            </a:r>
            <a:r>
              <a:rPr lang="en-US" sz="2000" dirty="0" smtClean="0"/>
              <a:t>37206</a:t>
            </a:r>
          </a:p>
          <a:p>
            <a:r>
              <a:rPr lang="en-US" sz="2800" dirty="0" smtClean="0"/>
              <a:t>http://fireflylogic.com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3194655" y="304800"/>
            <a:ext cx="20234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Thanks!</a:t>
            </a:r>
            <a:endParaRPr lang="en-US" sz="4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742" y="579529"/>
            <a:ext cx="2205475" cy="276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108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418"/>
    </mc:Choice>
    <mc:Fallback>
      <p:transition spd="slow" advTm="52418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67400"/>
          </a:xfrm>
        </p:spPr>
        <p:txBody>
          <a:bodyPr>
            <a:normAutofit/>
          </a:bodyPr>
          <a:lstStyle/>
          <a:p>
            <a:r>
              <a:rPr lang="en-US" sz="6600" dirty="0" smtClean="0">
                <a:solidFill>
                  <a:schemeClr val="bg1"/>
                </a:solidFill>
              </a:rPr>
              <a:t>CQRS is </a:t>
            </a:r>
            <a:r>
              <a:rPr lang="en-US" sz="8800" dirty="0" smtClean="0">
                <a:solidFill>
                  <a:schemeClr val="bg1"/>
                </a:solidFill>
              </a:rPr>
              <a:t/>
            </a:r>
            <a:br>
              <a:rPr lang="en-US" sz="8800" dirty="0" smtClean="0">
                <a:solidFill>
                  <a:schemeClr val="bg1"/>
                </a:solidFill>
              </a:rPr>
            </a:br>
            <a:r>
              <a:rPr lang="en-US" sz="6600" dirty="0" smtClean="0">
                <a:solidFill>
                  <a:schemeClr val="bg1"/>
                </a:solidFill>
              </a:rPr>
              <a:t>an architectural </a:t>
            </a:r>
            <a:br>
              <a:rPr lang="en-US" sz="6600" dirty="0" smtClean="0">
                <a:solidFill>
                  <a:schemeClr val="bg1"/>
                </a:solidFill>
              </a:rPr>
            </a:br>
            <a:r>
              <a:rPr lang="en-US" sz="6600" dirty="0" smtClean="0">
                <a:solidFill>
                  <a:schemeClr val="bg1"/>
                </a:solidFill>
              </a:rPr>
              <a:t>pattern.</a:t>
            </a:r>
            <a:endParaRPr lang="en-US" sz="8800" dirty="0">
              <a:solidFill>
                <a:schemeClr val="bg1"/>
              </a:solidFill>
            </a:endParaRPr>
          </a:p>
        </p:txBody>
      </p:sp>
      <p:sp>
        <p:nvSpPr>
          <p:cNvPr id="3" name="Title 4"/>
          <p:cNvSpPr txBox="1">
            <a:spLocks/>
          </p:cNvSpPr>
          <p:nvPr/>
        </p:nvSpPr>
        <p:spPr>
          <a:xfrm>
            <a:off x="152400" y="6096000"/>
            <a:ext cx="88392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solidFill>
                  <a:prstClr val="white">
                    <a:lumMod val="65000"/>
                  </a:prstClr>
                </a:solidFill>
              </a:rPr>
              <a:t>&gt; What is CQRS?</a:t>
            </a:r>
            <a:endParaRPr lang="en-US" sz="32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79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0574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/>
            </a:r>
            <a:br>
              <a:rPr lang="en-US" sz="3600" b="1" dirty="0" smtClean="0">
                <a:solidFill>
                  <a:schemeClr val="bg1"/>
                </a:solidFill>
              </a:rPr>
            </a:br>
            <a:r>
              <a:rPr lang="en-US" sz="3600" b="1" dirty="0" smtClean="0">
                <a:solidFill>
                  <a:schemeClr val="bg1"/>
                </a:solidFill>
              </a:rPr>
              <a:t>Command </a:t>
            </a:r>
            <a:r>
              <a:rPr lang="en-US" sz="3600" b="1" dirty="0">
                <a:solidFill>
                  <a:schemeClr val="bg1"/>
                </a:solidFill>
              </a:rPr>
              <a:t>Query </a:t>
            </a:r>
            <a:r>
              <a:rPr lang="en-US" sz="3600" b="1" dirty="0" smtClean="0">
                <a:solidFill>
                  <a:schemeClr val="bg1"/>
                </a:solidFill>
              </a:rPr>
              <a:t>Separation (CQS</a:t>
            </a:r>
            <a:r>
              <a:rPr lang="en-US" sz="3600" b="1" dirty="0" smtClean="0">
                <a:solidFill>
                  <a:schemeClr val="bg1"/>
                </a:solidFill>
              </a:rPr>
              <a:t>)</a:t>
            </a:r>
            <a:br>
              <a:rPr lang="en-US" sz="3600" b="1" dirty="0" smtClean="0">
                <a:solidFill>
                  <a:schemeClr val="bg1"/>
                </a:solidFill>
              </a:rPr>
            </a:br>
            <a:r>
              <a:rPr lang="en-US" sz="3600" b="1" dirty="0" smtClean="0">
                <a:solidFill>
                  <a:schemeClr val="bg1"/>
                </a:solidFill>
              </a:rPr>
              <a:t>applied </a:t>
            </a:r>
            <a:r>
              <a:rPr lang="en-US" sz="3600" b="1" dirty="0" smtClean="0">
                <a:solidFill>
                  <a:schemeClr val="bg1"/>
                </a:solidFill>
              </a:rPr>
              <a:t>to the “big”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7700" y="2263676"/>
            <a:ext cx="8001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lIns="45720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>
                <a:solidFill>
                  <a:prstClr val="white"/>
                </a:solidFill>
                <a:latin typeface="Consolas" pitchFamily="49" charset="0"/>
                <a:cs typeface="Consolas" pitchFamily="49" charset="0"/>
              </a:rPr>
              <a:t>void </a:t>
            </a:r>
            <a:r>
              <a:rPr lang="en-US" sz="3200" dirty="0" err="1" smtClean="0">
                <a:solidFill>
                  <a:prstClr val="white"/>
                </a:solidFill>
                <a:latin typeface="Consolas" pitchFamily="49" charset="0"/>
                <a:cs typeface="Consolas" pitchFamily="49" charset="0"/>
              </a:rPr>
              <a:t>MutateSomeState</a:t>
            </a:r>
            <a:r>
              <a:rPr lang="en-US" sz="3200" dirty="0" smtClean="0">
                <a:solidFill>
                  <a:prstClr val="white"/>
                </a:solidFill>
                <a:latin typeface="Consolas" pitchFamily="49" charset="0"/>
                <a:cs typeface="Consolas" pitchFamily="49" charset="0"/>
              </a:rPr>
              <a:t>(…);</a:t>
            </a:r>
            <a:r>
              <a:rPr lang="en-US" sz="3200" dirty="0">
                <a:solidFill>
                  <a:prstClr val="white"/>
                </a:solidFill>
                <a:latin typeface="Consolas" pitchFamily="49" charset="0"/>
                <a:cs typeface="Consolas" pitchFamily="49" charset="0"/>
              </a:rPr>
              <a:t/>
            </a:r>
            <a:br>
              <a:rPr lang="en-US" sz="3200" dirty="0">
                <a:solidFill>
                  <a:prstClr val="white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3200" i="1" dirty="0" smtClean="0">
                <a:solidFill>
                  <a:prstClr val="white"/>
                </a:solidFill>
                <a:latin typeface="Consolas" pitchFamily="49" charset="0"/>
                <a:cs typeface="Consolas" pitchFamily="49" charset="0"/>
              </a:rPr>
              <a:t>- or -</a:t>
            </a:r>
            <a:r>
              <a:rPr lang="en-US" sz="3200" dirty="0" smtClean="0">
                <a:solidFill>
                  <a:prstClr val="white"/>
                </a:solidFill>
              </a:rPr>
              <a:t/>
            </a:r>
            <a:br>
              <a:rPr lang="en-US" sz="3200" dirty="0" smtClean="0">
                <a:solidFill>
                  <a:prstClr val="white"/>
                </a:solidFill>
              </a:rPr>
            </a:br>
            <a:r>
              <a:rPr lang="en-US" sz="3200" dirty="0" err="1" smtClean="0">
                <a:solidFill>
                  <a:prstClr val="white"/>
                </a:solidFill>
                <a:latin typeface="Consolas" pitchFamily="49" charset="0"/>
                <a:cs typeface="Consolas" pitchFamily="49" charset="0"/>
              </a:rPr>
              <a:t>MyResult</a:t>
            </a:r>
            <a:r>
              <a:rPr lang="en-US" sz="3200" dirty="0" smtClean="0">
                <a:solidFill>
                  <a:prstClr val="white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dirty="0" err="1" smtClean="0">
                <a:solidFill>
                  <a:prstClr val="white"/>
                </a:solidFill>
                <a:latin typeface="Consolas" pitchFamily="49" charset="0"/>
                <a:cs typeface="Consolas" pitchFamily="49" charset="0"/>
              </a:rPr>
              <a:t>GetWithoutTouching</a:t>
            </a:r>
            <a:r>
              <a:rPr lang="en-US" sz="3200" dirty="0" smtClean="0">
                <a:solidFill>
                  <a:prstClr val="white"/>
                </a:solidFill>
                <a:latin typeface="Consolas" pitchFamily="49" charset="0"/>
                <a:cs typeface="Consolas" pitchFamily="49" charset="0"/>
              </a:rPr>
              <a:t>(…);</a:t>
            </a:r>
            <a:endParaRPr lang="en-US" sz="3200" dirty="0">
              <a:solidFill>
                <a:prstClr val="white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152400" y="6096000"/>
            <a:ext cx="88392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prstClr val="white">
                    <a:lumMod val="65000"/>
                  </a:prstClr>
                </a:solidFill>
              </a:rPr>
              <a:t>&gt; What is CQRS?</a:t>
            </a:r>
            <a:endParaRPr lang="en-US" sz="32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32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67400"/>
          </a:xfrm>
        </p:spPr>
        <p:txBody>
          <a:bodyPr>
            <a:normAutofit/>
          </a:bodyPr>
          <a:lstStyle/>
          <a:p>
            <a:r>
              <a:rPr lang="en-US" sz="8800" dirty="0" smtClean="0">
                <a:solidFill>
                  <a:schemeClr val="bg1"/>
                </a:solidFill>
              </a:rPr>
              <a:t>CQRS</a:t>
            </a:r>
            <a:r>
              <a:rPr lang="en-US" sz="3600" dirty="0" smtClean="0">
                <a:solidFill>
                  <a:schemeClr val="bg1"/>
                </a:solidFill>
              </a:rPr>
              <a:t/>
            </a:r>
            <a:br>
              <a:rPr lang="en-US" sz="3600" dirty="0" smtClean="0">
                <a:solidFill>
                  <a:schemeClr val="bg1"/>
                </a:solidFill>
              </a:rPr>
            </a:br>
            <a:r>
              <a:rPr lang="en-US" sz="3600" dirty="0" smtClean="0">
                <a:solidFill>
                  <a:schemeClr val="bg1"/>
                </a:solidFill>
              </a:rPr>
              <a:t>is about</a:t>
            </a:r>
            <a:r>
              <a:rPr lang="en-US" sz="4800" dirty="0" smtClean="0">
                <a:solidFill>
                  <a:schemeClr val="bg1"/>
                </a:solidFill>
              </a:rPr>
              <a:t/>
            </a:r>
            <a:br>
              <a:rPr lang="en-US" sz="4800" dirty="0" smtClean="0">
                <a:solidFill>
                  <a:schemeClr val="bg1"/>
                </a:solidFill>
              </a:rPr>
            </a:br>
            <a:r>
              <a:rPr lang="en-US" sz="7200" dirty="0" smtClean="0">
                <a:solidFill>
                  <a:schemeClr val="bg1"/>
                </a:solidFill>
              </a:rPr>
              <a:t>separating reads </a:t>
            </a:r>
            <a:br>
              <a:rPr lang="en-US" sz="7200" dirty="0" smtClean="0">
                <a:solidFill>
                  <a:schemeClr val="bg1"/>
                </a:solidFill>
              </a:rPr>
            </a:br>
            <a:r>
              <a:rPr lang="en-US" sz="7200" dirty="0" smtClean="0">
                <a:solidFill>
                  <a:schemeClr val="bg1"/>
                </a:solidFill>
              </a:rPr>
              <a:t>from writes</a:t>
            </a:r>
            <a:endParaRPr lang="en-US" sz="13800" dirty="0">
              <a:solidFill>
                <a:schemeClr val="bg1"/>
              </a:solidFill>
            </a:endParaRPr>
          </a:p>
        </p:txBody>
      </p:sp>
      <p:sp>
        <p:nvSpPr>
          <p:cNvPr id="3" name="Title 4"/>
          <p:cNvSpPr txBox="1">
            <a:spLocks/>
          </p:cNvSpPr>
          <p:nvPr/>
        </p:nvSpPr>
        <p:spPr>
          <a:xfrm>
            <a:off x="152400" y="6096000"/>
            <a:ext cx="88392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solidFill>
                  <a:prstClr val="white">
                    <a:lumMod val="65000"/>
                  </a:prstClr>
                </a:solidFill>
              </a:rPr>
              <a:t>&gt; What is CQRS?</a:t>
            </a:r>
            <a:endParaRPr lang="en-US" sz="32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64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67400"/>
          </a:xfrm>
        </p:spPr>
        <p:txBody>
          <a:bodyPr>
            <a:normAutofit/>
          </a:bodyPr>
          <a:lstStyle/>
          <a:p>
            <a:r>
              <a:rPr lang="en-US" sz="8800" dirty="0">
                <a:solidFill>
                  <a:schemeClr val="bg1"/>
                </a:solidFill>
              </a:rPr>
              <a:t>CQRS</a:t>
            </a:r>
            <a:br>
              <a:rPr lang="en-US" sz="8800" dirty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is about</a:t>
            </a:r>
            <a:r>
              <a:rPr lang="en-US" sz="13800" dirty="0" smtClean="0">
                <a:solidFill>
                  <a:schemeClr val="bg1"/>
                </a:solidFill>
              </a:rPr>
              <a:t/>
            </a:r>
            <a:br>
              <a:rPr lang="en-US" sz="13800" dirty="0" smtClean="0">
                <a:solidFill>
                  <a:schemeClr val="bg1"/>
                </a:solidFill>
              </a:rPr>
            </a:br>
            <a:r>
              <a:rPr lang="en-US" sz="8800" dirty="0" smtClean="0">
                <a:solidFill>
                  <a:schemeClr val="bg1"/>
                </a:solidFill>
              </a:rPr>
              <a:t>heresy</a:t>
            </a:r>
            <a:endParaRPr lang="en-US" sz="13800" dirty="0">
              <a:solidFill>
                <a:schemeClr val="bg1"/>
              </a:solidFill>
            </a:endParaRPr>
          </a:p>
        </p:txBody>
      </p:sp>
      <p:sp>
        <p:nvSpPr>
          <p:cNvPr id="3" name="Title 4"/>
          <p:cNvSpPr txBox="1">
            <a:spLocks/>
          </p:cNvSpPr>
          <p:nvPr/>
        </p:nvSpPr>
        <p:spPr>
          <a:xfrm>
            <a:off x="152400" y="6096000"/>
            <a:ext cx="88392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solidFill>
                  <a:prstClr val="white">
                    <a:lumMod val="65000"/>
                  </a:prstClr>
                </a:solidFill>
              </a:rPr>
              <a:t>&gt; What is CQRS?</a:t>
            </a:r>
            <a:endParaRPr lang="en-US" sz="32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53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US" sz="7200" dirty="0" smtClean="0">
                <a:solidFill>
                  <a:schemeClr val="bg1"/>
                </a:solidFill>
              </a:rPr>
              <a:t>Why CQRS?</a:t>
            </a:r>
            <a:endParaRPr 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49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3.6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5988</TotalTime>
  <Words>711</Words>
  <Application>Microsoft Office PowerPoint</Application>
  <PresentationFormat>On-screen Show (4:3)</PresentationFormat>
  <Paragraphs>364</Paragraphs>
  <Slides>40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40</vt:i4>
      </vt:variant>
    </vt:vector>
  </HeadingPairs>
  <TitlesOfParts>
    <vt:vector size="54" baseType="lpstr">
      <vt:lpstr>Algerian</vt:lpstr>
      <vt:lpstr>Arial</vt:lpstr>
      <vt:lpstr>Bodoni MT</vt:lpstr>
      <vt:lpstr>Calibri</vt:lpstr>
      <vt:lpstr>Calibri Light</vt:lpstr>
      <vt:lpstr>Consolas</vt:lpstr>
      <vt:lpstr>Courier New</vt:lpstr>
      <vt:lpstr>Wingdings</vt:lpstr>
      <vt:lpstr>Office Theme</vt:lpstr>
      <vt:lpstr>1_Office Theme</vt:lpstr>
      <vt:lpstr>2_Office Theme</vt:lpstr>
      <vt:lpstr>3_Office Theme</vt:lpstr>
      <vt:lpstr>4_Office Theme</vt:lpstr>
      <vt:lpstr>5_Office Theme</vt:lpstr>
      <vt:lpstr>PowerPoint Presentation</vt:lpstr>
      <vt:lpstr>PowerPoint Presentation</vt:lpstr>
      <vt:lpstr>What and why  CQRS?</vt:lpstr>
      <vt:lpstr>CQRS is  Command Query Responsibility Segregation.</vt:lpstr>
      <vt:lpstr>CQRS is  an architectural  pattern.</vt:lpstr>
      <vt:lpstr> Command Query Separation (CQS) applied to the “big”</vt:lpstr>
      <vt:lpstr>CQRS is about separating reads  from writes</vt:lpstr>
      <vt:lpstr>CQRS is about heresy</vt:lpstr>
      <vt:lpstr>Why CQRS?</vt:lpstr>
      <vt:lpstr>&gt; Why CQRS?</vt:lpstr>
      <vt:lpstr>&gt; Why CQRS?</vt:lpstr>
      <vt:lpstr>&gt; How CQRS?</vt:lpstr>
      <vt:lpstr>&gt; How CQRS</vt:lpstr>
      <vt:lpstr>&gt; Why CQRS?</vt:lpstr>
      <vt:lpstr>&gt; Why CQRS</vt:lpstr>
      <vt:lpstr>&gt; Why CQRS?</vt:lpstr>
      <vt:lpstr>&gt; Why CQRS?</vt:lpstr>
      <vt:lpstr>&gt; Why CQRS?</vt:lpstr>
      <vt:lpstr>&gt; Why CQRS?</vt:lpstr>
      <vt:lpstr>&gt; Why CQRS?</vt:lpstr>
      <vt:lpstr>&gt; Why CQRS?</vt:lpstr>
      <vt:lpstr>&gt; Why CQRS?</vt:lpstr>
      <vt:lpstr>&gt; Why CQRS?</vt:lpstr>
      <vt:lpstr>Why Erlang?</vt:lpstr>
      <vt:lpstr>&gt; Why Erlang?</vt:lpstr>
      <vt:lpstr>Erlang Runtime System (in-context)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Bryan Hunter</dc:creator>
  <cp:lastModifiedBy>Bryan Hunter</cp:lastModifiedBy>
  <cp:revision>51</cp:revision>
  <cp:lastPrinted>2013-09-17T18:28:15Z</cp:lastPrinted>
  <dcterms:created xsi:type="dcterms:W3CDTF">2013-09-12T14:32:39Z</dcterms:created>
  <dcterms:modified xsi:type="dcterms:W3CDTF">2013-09-20T12:12:43Z</dcterms:modified>
</cp:coreProperties>
</file>